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51"/>
  </p:notesMasterIdLst>
  <p:handoutMasterIdLst>
    <p:handoutMasterId r:id="rId52"/>
  </p:handoutMasterIdLst>
  <p:sldIdLst>
    <p:sldId id="410" r:id="rId3"/>
    <p:sldId id="374" r:id="rId4"/>
    <p:sldId id="408" r:id="rId5"/>
    <p:sldId id="519" r:id="rId6"/>
    <p:sldId id="404" r:id="rId7"/>
    <p:sldId id="456" r:id="rId8"/>
    <p:sldId id="447" r:id="rId9"/>
    <p:sldId id="448" r:id="rId10"/>
    <p:sldId id="392" r:id="rId11"/>
    <p:sldId id="383" r:id="rId12"/>
    <p:sldId id="424" r:id="rId13"/>
    <p:sldId id="459" r:id="rId14"/>
    <p:sldId id="520" r:id="rId15"/>
    <p:sldId id="521" r:id="rId16"/>
    <p:sldId id="522" r:id="rId17"/>
    <p:sldId id="523" r:id="rId18"/>
    <p:sldId id="524" r:id="rId19"/>
    <p:sldId id="525" r:id="rId20"/>
    <p:sldId id="526" r:id="rId21"/>
    <p:sldId id="406" r:id="rId22"/>
    <p:sldId id="384" r:id="rId23"/>
    <p:sldId id="527" r:id="rId24"/>
    <p:sldId id="477" r:id="rId25"/>
    <p:sldId id="391" r:id="rId26"/>
    <p:sldId id="483" r:id="rId27"/>
    <p:sldId id="492" r:id="rId28"/>
    <p:sldId id="494" r:id="rId29"/>
    <p:sldId id="533" r:id="rId30"/>
    <p:sldId id="535" r:id="rId31"/>
    <p:sldId id="396" r:id="rId32"/>
    <p:sldId id="499" r:id="rId33"/>
    <p:sldId id="498" r:id="rId34"/>
    <p:sldId id="495" r:id="rId35"/>
    <p:sldId id="496" r:id="rId36"/>
    <p:sldId id="512" r:id="rId37"/>
    <p:sldId id="407" r:id="rId38"/>
    <p:sldId id="536" r:id="rId39"/>
    <p:sldId id="436" r:id="rId40"/>
    <p:sldId id="275" r:id="rId41"/>
    <p:sldId id="426" r:id="rId42"/>
    <p:sldId id="434" r:id="rId43"/>
    <p:sldId id="537" r:id="rId44"/>
    <p:sldId id="530" r:id="rId45"/>
    <p:sldId id="532" r:id="rId46"/>
    <p:sldId id="482" r:id="rId47"/>
    <p:sldId id="528" r:id="rId48"/>
    <p:sldId id="531" r:id="rId49"/>
    <p:sldId id="529"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521415D9-36F7-43E2-AB2F-B90AF26B5E84}">
      <p14:sectionLst xmlns:p14="http://schemas.microsoft.com/office/powerpoint/2010/main">
        <p14:section name="Introduction" id="{74E3F282-622B-0741-B56A-ECE7DEDBCE10}">
          <p14:sldIdLst>
            <p14:sldId id="410"/>
            <p14:sldId id="374"/>
            <p14:sldId id="408"/>
          </p14:sldIdLst>
        </p14:section>
        <p14:section name="Part I: Step 1: Establish Management Environment" id="{69B45146-925A-7546-BFDB-1AEF11D64F06}">
          <p14:sldIdLst>
            <p14:sldId id="519"/>
            <p14:sldId id="404"/>
            <p14:sldId id="456"/>
            <p14:sldId id="447"/>
            <p14:sldId id="448"/>
            <p14:sldId id="392"/>
          </p14:sldIdLst>
        </p14:section>
        <p14:section name="Part I: Step 2: Obtain Resources" id="{DB3E3645-E62F-324D-8B61-A7F64667697E}">
          <p14:sldIdLst>
            <p14:sldId id="383"/>
            <p14:sldId id="424"/>
            <p14:sldId id="459"/>
            <p14:sldId id="520"/>
            <p14:sldId id="521"/>
            <p14:sldId id="522"/>
            <p14:sldId id="523"/>
            <p14:sldId id="524"/>
            <p14:sldId id="525"/>
            <p14:sldId id="526"/>
          </p14:sldIdLst>
        </p14:section>
        <p14:section name="Part II: Execute" id="{B8E983F6-8F62-EA4D-9810-A09EB694CE70}">
          <p14:sldIdLst>
            <p14:sldId id="406"/>
            <p14:sldId id="384"/>
            <p14:sldId id="527"/>
            <p14:sldId id="477"/>
            <p14:sldId id="391"/>
            <p14:sldId id="483"/>
            <p14:sldId id="492"/>
            <p14:sldId id="494"/>
            <p14:sldId id="533"/>
            <p14:sldId id="535"/>
            <p14:sldId id="396"/>
            <p14:sldId id="499"/>
            <p14:sldId id="498"/>
            <p14:sldId id="495"/>
            <p14:sldId id="496"/>
            <p14:sldId id="512"/>
          </p14:sldIdLst>
        </p14:section>
        <p14:section name="Part III: Finish" id="{A7C90851-2CB4-6B48-B407-BC030ACF7063}">
          <p14:sldIdLst>
            <p14:sldId id="407"/>
            <p14:sldId id="536"/>
            <p14:sldId id="436"/>
            <p14:sldId id="275"/>
          </p14:sldIdLst>
        </p14:section>
        <p14:section name="Conclusions" id="{090F4848-48A2-1F4C-84B0-CFECDBD385AA}">
          <p14:sldIdLst>
            <p14:sldId id="426"/>
            <p14:sldId id="434"/>
            <p14:sldId id="537"/>
            <p14:sldId id="530"/>
            <p14:sldId id="532"/>
            <p14:sldId id="482"/>
            <p14:sldId id="528"/>
            <p14:sldId id="531"/>
            <p14:sldId id="5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000"/>
    <a:srgbClr val="FFFFFF"/>
    <a:srgbClr val="FFCC66"/>
    <a:srgbClr val="FFFFCC"/>
    <a:srgbClr val="00FF00"/>
    <a:srgbClr val="004080"/>
    <a:srgbClr val="FF0000"/>
    <a:srgbClr val="408000"/>
    <a:srgbClr val="00804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8" autoAdjust="0"/>
    <p:restoredTop sz="72741" autoAdjust="0"/>
  </p:normalViewPr>
  <p:slideViewPr>
    <p:cSldViewPr snapToGrid="0" snapToObjects="1">
      <p:cViewPr varScale="1">
        <p:scale>
          <a:sx n="63" d="100"/>
          <a:sy n="63" d="100"/>
        </p:scale>
        <p:origin x="-15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5B5BF-57EC-A34C-9F07-AD3941C123A0}" type="datetimeFigureOut">
              <a:rPr lang="en-US" smtClean="0"/>
              <a:t>7/6/15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D81C80-8AE6-7948-879D-1FD0AFFBF673}" type="slidenum">
              <a:rPr lang="en-US" smtClean="0"/>
              <a:t>‹#›</a:t>
            </a:fld>
            <a:endParaRPr lang="en-US"/>
          </a:p>
        </p:txBody>
      </p:sp>
    </p:spTree>
    <p:extLst>
      <p:ext uri="{BB962C8B-B14F-4D97-AF65-F5344CB8AC3E}">
        <p14:creationId xmlns:p14="http://schemas.microsoft.com/office/powerpoint/2010/main" val="396393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CE9A-99A8-D048-8D2E-6A24C84AF8DB}" type="datetimeFigureOut">
              <a:rPr lang="en-US" smtClean="0"/>
              <a:t>7/6/15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70022-842A-9E49-B39A-A69796940964}" type="slidenum">
              <a:rPr lang="en-US" smtClean="0"/>
              <a:t>‹#›</a:t>
            </a:fld>
            <a:endParaRPr lang="en-US"/>
          </a:p>
        </p:txBody>
      </p:sp>
    </p:spTree>
    <p:extLst>
      <p:ext uri="{BB962C8B-B14F-4D97-AF65-F5344CB8AC3E}">
        <p14:creationId xmlns:p14="http://schemas.microsoft.com/office/powerpoint/2010/main" val="694726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1</a:t>
            </a:fld>
            <a:endParaRPr lang="en-US"/>
          </a:p>
        </p:txBody>
      </p:sp>
    </p:spTree>
    <p:extLst>
      <p:ext uri="{BB962C8B-B14F-4D97-AF65-F5344CB8AC3E}">
        <p14:creationId xmlns:p14="http://schemas.microsoft.com/office/powerpoint/2010/main" val="376853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create</a:t>
            </a:r>
            <a:r>
              <a:rPr lang="en-US" baseline="0" dirty="0" smtClean="0"/>
              <a:t> a slice.</a:t>
            </a:r>
          </a:p>
          <a:p>
            <a:endParaRPr lang="en-US" baseline="0" dirty="0" smtClean="0"/>
          </a:p>
          <a:p>
            <a:r>
              <a:rPr lang="en-US" baseline="0" dirty="0" smtClean="0"/>
              <a:t>Second, we will optionally renew the slice.</a:t>
            </a:r>
          </a:p>
          <a:p>
            <a:endParaRPr lang="en-US" baseline="0" dirty="0" smtClean="0"/>
          </a:p>
          <a:p>
            <a:r>
              <a:rPr lang="en-US" baseline="0" dirty="0" smtClean="0"/>
              <a:t>Third, we will reserve resources at two aggregates.  There is real work happening here as the nodes are reserved.  </a:t>
            </a:r>
          </a:p>
          <a:p>
            <a:endParaRPr lang="en-US" baseline="0" dirty="0" smtClean="0"/>
          </a:p>
          <a:p>
            <a:r>
              <a:rPr lang="en-US" baseline="0" dirty="0" smtClean="0"/>
              <a:t>Fourth, we’ll determine if the virtual machines have booted and are ready for use.</a:t>
            </a:r>
          </a:p>
        </p:txBody>
      </p:sp>
      <p:sp>
        <p:nvSpPr>
          <p:cNvPr id="4" name="Slide Number Placeholder 3"/>
          <p:cNvSpPr>
            <a:spLocks noGrp="1"/>
          </p:cNvSpPr>
          <p:nvPr>
            <p:ph type="sldNum" sz="quarter" idx="10"/>
          </p:nvPr>
        </p:nvSpPr>
        <p:spPr/>
        <p:txBody>
          <a:bodyPr/>
          <a:lstStyle/>
          <a:p>
            <a:fld id="{CFF70022-842A-9E49-B39A-A69796940964}" type="slidenum">
              <a:rPr lang="en-US" smtClean="0"/>
              <a:t>10</a:t>
            </a:fld>
            <a:endParaRPr lang="en-US"/>
          </a:p>
        </p:txBody>
      </p:sp>
    </p:spTree>
    <p:extLst>
      <p:ext uri="{BB962C8B-B14F-4D97-AF65-F5344CB8AC3E}">
        <p14:creationId xmlns:p14="http://schemas.microsoft.com/office/powerpoint/2010/main" val="418064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everyone is a member of the project, let’s click on the project page (you may need to reload your home page).</a:t>
            </a:r>
          </a:p>
          <a:p>
            <a:endParaRPr lang="en-US" baseline="0" dirty="0" smtClean="0"/>
          </a:p>
          <a:p>
            <a:r>
              <a:rPr lang="en-US" baseline="0" dirty="0" smtClean="0"/>
              <a:t>Now we all need to create a slice using the name XXXX.</a:t>
            </a:r>
          </a:p>
          <a:p>
            <a:endParaRPr lang="en-US" baseline="0" dirty="0" smtClean="0"/>
          </a:p>
          <a:p>
            <a:r>
              <a:rPr lang="en-US" baseline="0" dirty="0" smtClean="0"/>
              <a:t>** Live: create slice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11</a:t>
            </a:fld>
            <a:endParaRPr lang="en-US"/>
          </a:p>
        </p:txBody>
      </p:sp>
    </p:spTree>
    <p:extLst>
      <p:ext uri="{BB962C8B-B14F-4D97-AF65-F5344CB8AC3E}">
        <p14:creationId xmlns:p14="http://schemas.microsoft.com/office/powerpoint/2010/main" val="67836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will renew the slice to extend the initial expiration time for the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12</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will reserve resources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 will reserve resources using Flack.  So let’s launch that.  This may take a minute.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13</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Flack is loaded you should be able to see your username, </a:t>
            </a:r>
            <a:r>
              <a:rPr lang="en-US" baseline="0" dirty="0" err="1" smtClean="0"/>
              <a:t>slicename</a:t>
            </a:r>
            <a:r>
              <a:rPr lang="en-US" baseline="0" dirty="0" smtClean="0"/>
              <a:t> and a long list of aggregates.</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14</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Find the aggregate listed on your worksheet.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 the </a:t>
            </a:r>
            <a:r>
              <a:rPr lang="en-US" b="1" dirty="0" smtClean="0"/>
              <a:t>VM</a:t>
            </a:r>
            <a:r>
              <a:rPr lang="en-US" dirty="0" smtClean="0"/>
              <a:t> box next to that aggregate and drag it onto the canvas.  Repeat.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click near one of the VM boxes on the canvas, then click and drag towards the other VM. Release when you reach the other VM. You should now see a line and a box representing a link connecting the two VMs.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15</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change the name of the VMs by clicking on the “</a:t>
            </a:r>
            <a:r>
              <a:rPr lang="en-US" dirty="0" err="1" smtClean="0"/>
              <a:t>i</a:t>
            </a:r>
            <a:r>
              <a:rPr lang="en-US" dirty="0" smtClean="0"/>
              <a:t>” in a circle and editing the name in the pop 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Make one VM “client” and the other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16</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change the name of the VMs by clicking on the “</a:t>
            </a:r>
            <a:r>
              <a:rPr lang="en-US" dirty="0" err="1" smtClean="0"/>
              <a:t>i</a:t>
            </a:r>
            <a:r>
              <a:rPr lang="en-US" dirty="0" smtClean="0"/>
              <a:t>” in a circle and editing the name in the pop 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Make one VM “client” and the other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17</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your topology looks like this, press the “Submit” button along the bottom.</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18</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some time the background</a:t>
            </a:r>
            <a:r>
              <a:rPr lang="en-US" baseline="0" dirty="0" smtClean="0"/>
              <a:t> will turn green indicating that the resources are ready.</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19</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goals for today ….</a:t>
            </a:r>
          </a:p>
          <a:p>
            <a:endParaRPr lang="en-US" dirty="0" smtClean="0"/>
          </a:p>
          <a:p>
            <a:r>
              <a:rPr lang="en-US" dirty="0" smtClean="0"/>
              <a:t>First, jump right in and use GENI to do a very simple (layer 2) experiment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a:t>
            </a:fld>
            <a:endParaRPr lang="en-US"/>
          </a:p>
        </p:txBody>
      </p:sp>
    </p:spTree>
    <p:extLst>
      <p:ext uri="{BB962C8B-B14F-4D97-AF65-F5344CB8AC3E}">
        <p14:creationId xmlns:p14="http://schemas.microsoft.com/office/powerpoint/2010/main" val="29797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 II we will execute the meat of the experiment….</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20</a:t>
            </a:fld>
            <a:endParaRPr lang="en-US"/>
          </a:p>
        </p:txBody>
      </p:sp>
    </p:spTree>
    <p:extLst>
      <p:ext uri="{BB962C8B-B14F-4D97-AF65-F5344CB8AC3E}">
        <p14:creationId xmlns:p14="http://schemas.microsoft.com/office/powerpoint/2010/main" val="23660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two nodes (“client” and “server”) and they each have two interfaces.  The control interface connects to the public internet and is the interface you use to login to your nodes.  The data interface is what we use for the experiment: it’s connected to the VLAN.</a:t>
            </a:r>
            <a:endParaRPr lang="en-US" dirty="0" smtClean="0"/>
          </a:p>
          <a:p>
            <a:endParaRPr lang="en-US" dirty="0" smtClean="0"/>
          </a:p>
          <a:p>
            <a:r>
              <a:rPr lang="en-US" dirty="0" smtClean="0"/>
              <a:t>We will</a:t>
            </a:r>
            <a:r>
              <a:rPr lang="en-US" baseline="0" dirty="0" smtClean="0"/>
              <a:t> log into our nodes.</a:t>
            </a:r>
          </a:p>
          <a:p>
            <a:endParaRPr lang="en-US" baseline="0" dirty="0" smtClean="0"/>
          </a:p>
          <a:p>
            <a:r>
              <a:rPr lang="en-US" baseline="0" dirty="0" smtClean="0"/>
              <a:t>Then we will run our experiment ….</a:t>
            </a:r>
          </a:p>
          <a:p>
            <a:endParaRPr lang="en-US" baseline="0" dirty="0" smtClean="0"/>
          </a:p>
          <a:p>
            <a:r>
              <a:rPr lang="en-US" baseline="0" dirty="0" smtClean="0"/>
              <a:t>When we are done we’ll log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21</a:t>
            </a:fld>
            <a:endParaRPr lang="en-US"/>
          </a:p>
        </p:txBody>
      </p:sp>
    </p:spTree>
    <p:extLst>
      <p:ext uri="{BB962C8B-B14F-4D97-AF65-F5344CB8AC3E}">
        <p14:creationId xmlns:p14="http://schemas.microsoft.com/office/powerpoint/2010/main" val="22883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Click on the </a:t>
            </a:r>
            <a:r>
              <a:rPr lang="en-US" dirty="0" err="1" smtClean="0"/>
              <a:t>ssh</a:t>
            </a:r>
            <a:r>
              <a:rPr lang="en-US" dirty="0" smtClean="0"/>
              <a:t> command to login.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Those using </a:t>
            </a:r>
            <a:r>
              <a:rPr lang="en-US" baseline="0" dirty="0" err="1" smtClean="0"/>
              <a:t>ExoGENI</a:t>
            </a:r>
            <a:r>
              <a:rPr lang="en-US" baseline="0" dirty="0" smtClean="0"/>
              <a:t>, will need to click the “refresh” button (at the bottom near the Submit) button to get the </a:t>
            </a:r>
            <a:r>
              <a:rPr lang="en-US" baseline="0" dirty="0" err="1" smtClean="0"/>
              <a:t>ssh</a:t>
            </a:r>
            <a:r>
              <a:rPr lang="en-US" baseline="0" dirty="0" smtClean="0"/>
              <a:t> button to show up.</a:t>
            </a:r>
          </a:p>
        </p:txBody>
      </p:sp>
      <p:sp>
        <p:nvSpPr>
          <p:cNvPr id="4" name="Slide Number Placeholder 3"/>
          <p:cNvSpPr>
            <a:spLocks noGrp="1"/>
          </p:cNvSpPr>
          <p:nvPr>
            <p:ph type="sldNum" sz="quarter" idx="10"/>
          </p:nvPr>
        </p:nvSpPr>
        <p:spPr/>
        <p:txBody>
          <a:bodyPr/>
          <a:lstStyle/>
          <a:p>
            <a:fld id="{CFF70022-842A-9E49-B39A-A69796940964}" type="slidenum">
              <a:rPr lang="en-US" smtClean="0"/>
              <a:t>22</a:t>
            </a:fld>
            <a:endParaRPr lang="en-US"/>
          </a:p>
        </p:txBody>
      </p:sp>
    </p:spTree>
    <p:extLst>
      <p:ext uri="{BB962C8B-B14F-4D97-AF65-F5344CB8AC3E}">
        <p14:creationId xmlns:p14="http://schemas.microsoft.com/office/powerpoint/2010/main" val="238545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your two VMs</a:t>
            </a:r>
          </a:p>
          <a:p>
            <a:endParaRPr lang="en-US" dirty="0" smtClean="0"/>
          </a:p>
          <a:p>
            <a:r>
              <a:rPr lang="en-US" dirty="0" smtClean="0"/>
              <a:t>Next run </a:t>
            </a:r>
            <a:r>
              <a:rPr lang="en-US" dirty="0" err="1" smtClean="0"/>
              <a:t>ifconfig</a:t>
            </a:r>
            <a:r>
              <a:rPr lang="en-US" dirty="0" smtClean="0"/>
              <a:t>….</a:t>
            </a:r>
          </a:p>
          <a:p>
            <a:endParaRPr lang="en-US" dirty="0" smtClean="0"/>
          </a:p>
          <a:p>
            <a:r>
              <a:rPr lang="en-US" dirty="0" smtClean="0"/>
              <a:t>STOP</a:t>
            </a:r>
            <a:r>
              <a:rPr lang="en-US" baseline="0" dirty="0" smtClean="0"/>
              <a:t> and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23</a:t>
            </a:fld>
            <a:endParaRPr lang="en-US"/>
          </a:p>
        </p:txBody>
      </p:sp>
    </p:spTree>
    <p:extLst>
      <p:ext uri="{BB962C8B-B14F-4D97-AF65-F5344CB8AC3E}">
        <p14:creationId xmlns:p14="http://schemas.microsoft.com/office/powerpoint/2010/main" val="112349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fill in your worksheet.  This is really important.</a:t>
            </a:r>
          </a:p>
          <a:p>
            <a:endParaRPr lang="en-US" baseline="0" dirty="0" smtClean="0">
              <a:sym typeface="Wingdings"/>
            </a:endParaRPr>
          </a:p>
          <a:p>
            <a:r>
              <a:rPr lang="en-US" baseline="0" dirty="0" smtClean="0">
                <a:sym typeface="Wingdings"/>
              </a:rPr>
              <a:t>Be careful.</a:t>
            </a:r>
          </a:p>
          <a:p>
            <a:endParaRPr lang="en-US" baseline="0" dirty="0" smtClean="0">
              <a:sym typeface="Wingdings"/>
            </a:endParaRPr>
          </a:p>
          <a:p>
            <a:r>
              <a:rPr lang="en-US" baseline="0" dirty="0" smtClean="0">
                <a:sym typeface="Wingdings"/>
              </a:rPr>
              <a:t>** Live portion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24</a:t>
            </a:fld>
            <a:endParaRPr lang="en-US"/>
          </a:p>
        </p:txBody>
      </p:sp>
    </p:spTree>
    <p:extLst>
      <p:ext uri="{BB962C8B-B14F-4D97-AF65-F5344CB8AC3E}">
        <p14:creationId xmlns:p14="http://schemas.microsoft.com/office/powerpoint/2010/main" val="1525671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Ping the server’s data interface.  This should succeed.  Let us know if this doesn’t work and we’ll help you debug it.</a:t>
            </a:r>
          </a:p>
          <a:p>
            <a:endParaRPr lang="en-US" baseline="0" dirty="0" smtClean="0"/>
          </a:p>
          <a:p>
            <a:r>
              <a:rPr lang="en-US" baseline="0" dirty="0" smtClean="0"/>
              <a:t>Ping the server’s control interface. This should also succeed.</a:t>
            </a:r>
          </a:p>
        </p:txBody>
      </p:sp>
      <p:sp>
        <p:nvSpPr>
          <p:cNvPr id="4" name="Slide Number Placeholder 3"/>
          <p:cNvSpPr>
            <a:spLocks noGrp="1"/>
          </p:cNvSpPr>
          <p:nvPr>
            <p:ph type="sldNum" sz="quarter" idx="10"/>
          </p:nvPr>
        </p:nvSpPr>
        <p:spPr/>
        <p:txBody>
          <a:bodyPr/>
          <a:lstStyle/>
          <a:p>
            <a:fld id="{CFF70022-842A-9E49-B39A-A69796940964}" type="slidenum">
              <a:rPr lang="en-US" smtClean="0"/>
              <a:t>25</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What is the bandwidth of the data link? Why?</a:t>
            </a:r>
          </a:p>
          <a:p>
            <a:endParaRPr lang="en-US" baseline="0" dirty="0" smtClean="0"/>
          </a:p>
          <a:p>
            <a:r>
              <a:rPr lang="en-US" baseline="0" dirty="0" smtClean="0"/>
              <a:t>The bandwidth of the data link is about 100 Mbps which is the default.</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What is the bandwidth of the control link? Why?</a:t>
            </a:r>
          </a:p>
          <a:p>
            <a:endParaRPr lang="en-US" baseline="0" dirty="0" smtClean="0"/>
          </a:p>
          <a:p>
            <a:r>
              <a:rPr lang="en-US" baseline="0" dirty="0" smtClean="0"/>
              <a:t>A lot more.  Because you get the full available link.</a:t>
            </a:r>
          </a:p>
        </p:txBody>
      </p:sp>
      <p:sp>
        <p:nvSpPr>
          <p:cNvPr id="4" name="Slide Number Placeholder 3"/>
          <p:cNvSpPr>
            <a:spLocks noGrp="1"/>
          </p:cNvSpPr>
          <p:nvPr>
            <p:ph type="sldNum" sz="quarter" idx="10"/>
          </p:nvPr>
        </p:nvSpPr>
        <p:spPr/>
        <p:txBody>
          <a:bodyPr/>
          <a:lstStyle/>
          <a:p>
            <a:fld id="{CFF70022-842A-9E49-B39A-A69796940964}" type="slidenum">
              <a:rPr lang="en-US" smtClean="0"/>
              <a:t>26</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27</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28</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29</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split the experiment</a:t>
            </a:r>
            <a:r>
              <a:rPr lang="en-US" baseline="0" dirty="0" smtClean="0"/>
              <a:t> into several parts.  Before each of these sections, we’ll talk about the concepts and terms you will need for each section. </a:t>
            </a:r>
          </a:p>
          <a:p>
            <a:endParaRPr lang="en-US" baseline="0" dirty="0" smtClean="0"/>
          </a:p>
          <a:p>
            <a:r>
              <a:rPr lang="en-US" baseline="0" dirty="0" smtClean="0"/>
              <a:t>The logo on the left is intended to act as a guidepost to help you keep track of where you are.  </a:t>
            </a:r>
          </a:p>
        </p:txBody>
      </p:sp>
      <p:sp>
        <p:nvSpPr>
          <p:cNvPr id="4" name="Slide Number Placeholder 3"/>
          <p:cNvSpPr>
            <a:spLocks noGrp="1"/>
          </p:cNvSpPr>
          <p:nvPr>
            <p:ph type="sldNum" sz="quarter" idx="10"/>
          </p:nvPr>
        </p:nvSpPr>
        <p:spPr/>
        <p:txBody>
          <a:bodyPr/>
          <a:lstStyle/>
          <a:p>
            <a:fld id="{CFF70022-842A-9E49-B39A-A69796940964}" type="slidenum">
              <a:rPr lang="en-US" smtClean="0"/>
              <a:t>3</a:t>
            </a:fld>
            <a:endParaRPr lang="en-US"/>
          </a:p>
        </p:txBody>
      </p:sp>
    </p:spTree>
    <p:extLst>
      <p:ext uri="{BB962C8B-B14F-4D97-AF65-F5344CB8AC3E}">
        <p14:creationId xmlns:p14="http://schemas.microsoft.com/office/powerpoint/2010/main" val="1349139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Ping the server’s </a:t>
            </a:r>
            <a:r>
              <a:rPr lang="en-US" i="1" baseline="0" dirty="0" smtClean="0"/>
              <a:t>data</a:t>
            </a:r>
            <a:r>
              <a:rPr lang="en-US" baseline="0" dirty="0" smtClean="0"/>
              <a:t> interface.  This should succeed.</a:t>
            </a:r>
          </a:p>
          <a:p>
            <a:endParaRPr lang="en-US" baseline="0" dirty="0" smtClean="0"/>
          </a:p>
          <a:p>
            <a:r>
              <a:rPr lang="en-US" baseline="0" dirty="0" smtClean="0"/>
              <a:t>Next bring down the </a:t>
            </a:r>
            <a:r>
              <a:rPr lang="en-US" i="1" baseline="0" dirty="0" smtClean="0"/>
              <a:t>data</a:t>
            </a:r>
            <a:r>
              <a:rPr lang="en-US" baseline="0" dirty="0" smtClean="0"/>
              <a:t> interface on the server node.</a:t>
            </a:r>
          </a:p>
          <a:p>
            <a:endParaRPr lang="en-US" baseline="0" dirty="0" smtClean="0"/>
          </a:p>
          <a:p>
            <a:r>
              <a:rPr lang="en-US" baseline="0" dirty="0" smtClean="0"/>
              <a:t>Your pings should start to fail.</a:t>
            </a:r>
          </a:p>
          <a:p>
            <a:endParaRPr lang="en-US" baseline="0" dirty="0" smtClean="0"/>
          </a:p>
          <a:p>
            <a:r>
              <a:rPr lang="en-US" baseline="0" dirty="0" smtClean="0"/>
              <a:t>Ping the server’s </a:t>
            </a:r>
            <a:r>
              <a:rPr lang="en-US" i="1" baseline="0" dirty="0" smtClean="0"/>
              <a:t>control</a:t>
            </a:r>
            <a:r>
              <a:rPr lang="en-US" baseline="0" dirty="0" smtClean="0"/>
              <a:t> interface.  This should succeed.</a:t>
            </a:r>
          </a:p>
          <a:p>
            <a:endParaRPr lang="en-US" baseline="0" dirty="0" smtClean="0"/>
          </a:p>
          <a:p>
            <a:r>
              <a:rPr lang="en-US" baseline="0" dirty="0" smtClean="0"/>
              <a:t>Next bring down the </a:t>
            </a:r>
            <a:r>
              <a:rPr lang="en-US" i="1" baseline="0" dirty="0" smtClean="0"/>
              <a:t>control</a:t>
            </a:r>
            <a:r>
              <a:rPr lang="en-US" baseline="0" dirty="0" smtClean="0"/>
              <a:t> interface on the server node.</a:t>
            </a:r>
          </a:p>
          <a:p>
            <a:endParaRPr lang="en-US" baseline="0" dirty="0" smtClean="0"/>
          </a:p>
          <a:p>
            <a:r>
              <a:rPr lang="en-US" baseline="0" dirty="0" smtClean="0"/>
              <a:t>Your </a:t>
            </a:r>
            <a:r>
              <a:rPr lang="en-US" baseline="0" dirty="0" err="1" smtClean="0"/>
              <a:t>ssh</a:t>
            </a:r>
            <a:r>
              <a:rPr lang="en-US" baseline="0" dirty="0" smtClean="0"/>
              <a:t> connection to the server node should immediately hang.</a:t>
            </a:r>
          </a:p>
          <a:p>
            <a:r>
              <a:rPr lang="en-US" baseline="0" dirty="0" smtClean="0"/>
              <a:t>And your pings should start to fail.</a:t>
            </a:r>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30</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31</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32</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33</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34</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some time the background</a:t>
            </a:r>
            <a:r>
              <a:rPr lang="en-US" baseline="0" dirty="0" smtClean="0"/>
              <a:t> will turn green indicating that the resources are ready.</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35</a:t>
            </a:fld>
            <a:endParaRPr lang="en-US"/>
          </a:p>
        </p:txBody>
      </p:sp>
    </p:spTree>
    <p:extLst>
      <p:ext uri="{BB962C8B-B14F-4D97-AF65-F5344CB8AC3E}">
        <p14:creationId xmlns:p14="http://schemas.microsoft.com/office/powerpoint/2010/main" val="3626688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part of the experiment is when you would normally archive any data and release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36</a:t>
            </a:fld>
            <a:endParaRPr lang="en-US"/>
          </a:p>
        </p:txBody>
      </p:sp>
    </p:spTree>
    <p:extLst>
      <p:ext uri="{BB962C8B-B14F-4D97-AF65-F5344CB8AC3E}">
        <p14:creationId xmlns:p14="http://schemas.microsoft.com/office/powerpoint/2010/main" val="354782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delete button is on the bottom of Flack (above the Submit button).</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38</a:t>
            </a:fld>
            <a:endParaRPr lang="en-US"/>
          </a:p>
        </p:txBody>
      </p:sp>
    </p:spTree>
    <p:extLst>
      <p:ext uri="{BB962C8B-B14F-4D97-AF65-F5344CB8AC3E}">
        <p14:creationId xmlns:p14="http://schemas.microsoft.com/office/powerpoint/2010/main" val="909208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delete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39</a:t>
            </a:fld>
            <a:endParaRPr lang="en-US"/>
          </a:p>
        </p:txBody>
      </p:sp>
    </p:spTree>
    <p:extLst>
      <p:ext uri="{BB962C8B-B14F-4D97-AF65-F5344CB8AC3E}">
        <p14:creationId xmlns:p14="http://schemas.microsoft.com/office/powerpoint/2010/main" val="3957907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started, we promised to do three things.</a:t>
            </a:r>
          </a:p>
          <a:p>
            <a:endParaRPr lang="en-US" dirty="0" smtClean="0"/>
          </a:p>
          <a:p>
            <a:r>
              <a:rPr lang="en-US" dirty="0" smtClean="0"/>
              <a:t>You’ve run your first GENI experiment.</a:t>
            </a:r>
          </a:p>
          <a:p>
            <a:r>
              <a:rPr lang="en-US" dirty="0" smtClean="0"/>
              <a:t>You’ve hopefully developed a more concrete understanding</a:t>
            </a:r>
            <a:r>
              <a:rPr lang="en-US" baseline="0" dirty="0" smtClean="0"/>
              <a:t> of GENI terminology.</a:t>
            </a:r>
          </a:p>
          <a:p>
            <a:r>
              <a:rPr lang="en-US" baseline="0" dirty="0" smtClean="0"/>
              <a:t>You have used the GENI portal and Flack</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40</a:t>
            </a:fld>
            <a:endParaRPr lang="en-US"/>
          </a:p>
        </p:txBody>
      </p:sp>
    </p:spTree>
    <p:extLst>
      <p:ext uri="{BB962C8B-B14F-4D97-AF65-F5344CB8AC3E}">
        <p14:creationId xmlns:p14="http://schemas.microsoft.com/office/powerpoint/2010/main" val="59138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Jacks is a tool that is integrated into the portal which provides a graphical user interface for designing</a:t>
            </a:r>
            <a:r>
              <a:rPr lang="en-US" baseline="0" dirty="0" smtClean="0"/>
              <a:t> and reserving topologies in GENI.</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4</a:t>
            </a:fld>
            <a:endParaRPr lang="en-US"/>
          </a:p>
        </p:txBody>
      </p:sp>
    </p:spTree>
    <p:extLst>
      <p:ext uri="{BB962C8B-B14F-4D97-AF65-F5344CB8AC3E}">
        <p14:creationId xmlns:p14="http://schemas.microsoft.com/office/powerpoint/2010/main" val="1774313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41</a:t>
            </a:fld>
            <a:endParaRPr lang="en-US"/>
          </a:p>
        </p:txBody>
      </p:sp>
    </p:spTree>
    <p:extLst>
      <p:ext uri="{BB962C8B-B14F-4D97-AF65-F5344CB8AC3E}">
        <p14:creationId xmlns:p14="http://schemas.microsoft.com/office/powerpoint/2010/main" val="277240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ready for part I.</a:t>
            </a:r>
            <a:r>
              <a:rPr lang="en-US" baseline="0" dirty="0" smtClean="0"/>
              <a:t>  We will start by making sure we have the right access to GENI resources.  This is mostly ** one-time setup **.</a:t>
            </a:r>
          </a:p>
        </p:txBody>
      </p:sp>
      <p:sp>
        <p:nvSpPr>
          <p:cNvPr id="4" name="Slide Number Placeholder 3"/>
          <p:cNvSpPr>
            <a:spLocks noGrp="1"/>
          </p:cNvSpPr>
          <p:nvPr>
            <p:ph type="sldNum" sz="quarter" idx="10"/>
          </p:nvPr>
        </p:nvSpPr>
        <p:spPr/>
        <p:txBody>
          <a:bodyPr/>
          <a:lstStyle/>
          <a:p>
            <a:fld id="{CFF70022-842A-9E49-B39A-A69796940964}" type="slidenum">
              <a:rPr lang="en-US" smtClean="0"/>
              <a:t>5</a:t>
            </a:fld>
            <a:endParaRPr lang="en-US"/>
          </a:p>
        </p:txBody>
      </p:sp>
    </p:spTree>
    <p:extLst>
      <p:ext uri="{BB962C8B-B14F-4D97-AF65-F5344CB8AC3E}">
        <p14:creationId xmlns:p14="http://schemas.microsoft.com/office/powerpoint/2010/main" val="230559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if you haven’t already, we’ll log into the GENI Portal.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the project lead should have already added you to a project.</a:t>
            </a:r>
          </a:p>
          <a:p>
            <a:r>
              <a:rPr lang="en-US" baseline="0" dirty="0" smtClean="0"/>
              <a:t>Third, we will generate and download an SSH </a:t>
            </a:r>
            <a:r>
              <a:rPr lang="en-US" baseline="0" dirty="0" err="1" smtClean="0"/>
              <a:t>keypair</a:t>
            </a:r>
            <a:r>
              <a:rPr lang="en-US" baseline="0" dirty="0" smtClean="0"/>
              <a:t>.</a:t>
            </a:r>
          </a:p>
        </p:txBody>
      </p:sp>
      <p:sp>
        <p:nvSpPr>
          <p:cNvPr id="4" name="Slide Number Placeholder 3"/>
          <p:cNvSpPr>
            <a:spLocks noGrp="1"/>
          </p:cNvSpPr>
          <p:nvPr>
            <p:ph type="sldNum" sz="quarter" idx="10"/>
          </p:nvPr>
        </p:nvSpPr>
        <p:spPr/>
        <p:txBody>
          <a:bodyPr/>
          <a:lstStyle/>
          <a:p>
            <a:fld id="{CFF70022-842A-9E49-B39A-A69796940964}" type="slidenum">
              <a:rPr lang="en-US" smtClean="0"/>
              <a:t>6</a:t>
            </a:fld>
            <a:endParaRPr lang="en-US"/>
          </a:p>
        </p:txBody>
      </p:sp>
    </p:spTree>
    <p:extLst>
      <p:ext uri="{BB962C8B-B14F-4D97-AF65-F5344CB8AC3E}">
        <p14:creationId xmlns:p14="http://schemas.microsoft.com/office/powerpoint/2010/main" val="202368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already, login to the GENI Portal</a:t>
            </a:r>
            <a:r>
              <a:rPr lang="en-US" baseline="0" dirty="0" smtClean="0"/>
              <a:t> at https://</a:t>
            </a:r>
            <a:r>
              <a:rPr lang="en-US" baseline="0" dirty="0" err="1" smtClean="0"/>
              <a:t>portal.geni.net</a:t>
            </a:r>
            <a:r>
              <a:rPr lang="en-US" baseline="0" dirty="0" smtClean="0"/>
              <a:t>.</a:t>
            </a:r>
          </a:p>
          <a:p>
            <a:endParaRPr lang="en-US" baseline="0" dirty="0" smtClean="0"/>
          </a:p>
          <a:p>
            <a:r>
              <a:rPr lang="en-US" dirty="0" smtClean="0"/>
              <a:t>The Home page looks like this.  </a:t>
            </a:r>
          </a:p>
          <a:p>
            <a:endParaRPr lang="en-US" dirty="0" smtClean="0"/>
          </a:p>
          <a:p>
            <a:r>
              <a:rPr lang="en-US" dirty="0" smtClean="0"/>
              <a:t>Going from top to bottom</a:t>
            </a:r>
            <a:r>
              <a:rPr lang="en-US" baseline="0" dirty="0" smtClean="0"/>
              <a:t> on the left, i</a:t>
            </a:r>
            <a:r>
              <a:rPr lang="en-US" dirty="0" smtClean="0"/>
              <a:t>t lists all of the projects</a:t>
            </a:r>
            <a:r>
              <a:rPr lang="en-US" baseline="0" dirty="0" smtClean="0"/>
              <a:t> you are a member of and the slices you have.  As well as a log of recent notable actions at the bottom.</a:t>
            </a:r>
          </a:p>
          <a:p>
            <a:endParaRPr lang="en-US" baseline="0" dirty="0" smtClean="0"/>
          </a:p>
          <a:p>
            <a:r>
              <a:rPr lang="en-US" baseline="0" dirty="0" smtClean="0"/>
              <a:t>The Home page has most of the features you will use day-to-day. You can always get back to the home page, by clicking “Home” in the toolbar in the upper right.</a:t>
            </a:r>
          </a:p>
          <a:p>
            <a:endParaRPr lang="en-US" baseline="0" dirty="0" smtClean="0"/>
          </a:p>
          <a:p>
            <a:r>
              <a:rPr lang="en-US" baseline="0" dirty="0" smtClean="0"/>
              <a:t>In addition the toolbar includes a Profile page which has many “occasional use” feature and a Help page with a link to a glossary and other helpful items.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7</a:t>
            </a:fld>
            <a:endParaRPr lang="en-US"/>
          </a:p>
        </p:txBody>
      </p:sp>
    </p:spTree>
    <p:extLst>
      <p:ext uri="{BB962C8B-B14F-4D97-AF65-F5344CB8AC3E}">
        <p14:creationId xmlns:p14="http://schemas.microsoft.com/office/powerpoint/2010/main" val="171541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should have already logged in by now.  And the tutorial leader should have added you to a project. </a:t>
            </a:r>
          </a:p>
          <a:p>
            <a:endParaRPr lang="en-US" baseline="0" dirty="0" smtClean="0"/>
          </a:p>
          <a:p>
            <a:r>
              <a:rPr lang="en-US" baseline="0" dirty="0" smtClean="0"/>
              <a:t>** If you can’t log in or aren’t in the project, please raise your hand. **</a:t>
            </a:r>
          </a:p>
          <a:p>
            <a:endParaRPr lang="en-US" baseline="0" dirty="0" smtClean="0"/>
          </a:p>
          <a:p>
            <a:r>
              <a:rPr lang="en-US" baseline="0" dirty="0" smtClean="0"/>
              <a:t> Now that everyone’s ready, please c</a:t>
            </a:r>
            <a:r>
              <a:rPr lang="en-US" dirty="0" smtClean="0"/>
              <a:t>lick the profile page to generate and</a:t>
            </a:r>
            <a:r>
              <a:rPr lang="en-US" baseline="0" dirty="0" smtClean="0"/>
              <a:t> download your SSH keys.</a:t>
            </a:r>
          </a:p>
          <a:p>
            <a:endParaRPr lang="en-US" baseline="0" dirty="0" smtClean="0"/>
          </a:p>
          <a:p>
            <a:r>
              <a:rPr lang="en-US" baseline="0" dirty="0" smtClean="0"/>
              <a:t>** Live portion: generate keys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8</a:t>
            </a:fld>
            <a:endParaRPr lang="en-US"/>
          </a:p>
        </p:txBody>
      </p:sp>
    </p:spTree>
    <p:extLst>
      <p:ext uri="{BB962C8B-B14F-4D97-AF65-F5344CB8AC3E}">
        <p14:creationId xmlns:p14="http://schemas.microsoft.com/office/powerpoint/2010/main" val="171541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the keys generated by the portal.  And configure SSH to use</a:t>
            </a:r>
            <a:r>
              <a:rPr lang="en-US" baseline="0" dirty="0" smtClean="0"/>
              <a:t> them.</a:t>
            </a:r>
          </a:p>
          <a:p>
            <a:endParaRPr lang="en-US" baseline="0" dirty="0" smtClean="0"/>
          </a:p>
          <a:p>
            <a:r>
              <a:rPr lang="en-US" baseline="0" dirty="0" smtClean="0"/>
              <a:t>These three commands:</a:t>
            </a:r>
          </a:p>
          <a:p>
            <a:r>
              <a:rPr lang="en-US" baseline="0" dirty="0" smtClean="0"/>
              <a:t> * Move the private key generated by the portal into a standard location in the .</a:t>
            </a:r>
            <a:r>
              <a:rPr lang="en-US" baseline="0" dirty="0" err="1" smtClean="0"/>
              <a:t>ssh</a:t>
            </a:r>
            <a:r>
              <a:rPr lang="en-US" baseline="0" dirty="0" smtClean="0"/>
              <a:t> directory of the user’s home directory</a:t>
            </a:r>
          </a:p>
          <a:p>
            <a:r>
              <a:rPr lang="en-US" baseline="0" dirty="0" smtClean="0"/>
              <a:t> * Changes the permissions on the file so it can’t be read by others</a:t>
            </a:r>
          </a:p>
          <a:p>
            <a:r>
              <a:rPr lang="en-US" baseline="0" dirty="0" smtClean="0"/>
              <a:t> * Adds the </a:t>
            </a:r>
            <a:r>
              <a:rPr lang="en-US" baseline="0" dirty="0" err="1" smtClean="0"/>
              <a:t>ssh</a:t>
            </a:r>
            <a:r>
              <a:rPr lang="en-US" baseline="0" dirty="0" smtClean="0"/>
              <a:t> private key to your </a:t>
            </a:r>
            <a:r>
              <a:rPr lang="en-US" baseline="0" dirty="0" err="1" smtClean="0"/>
              <a:t>ssh</a:t>
            </a:r>
            <a:r>
              <a:rPr lang="en-US" baseline="0" dirty="0" smtClean="0"/>
              <a:t> agent.</a:t>
            </a:r>
          </a:p>
          <a:p>
            <a:endParaRPr lang="en-US" baseline="0" dirty="0" smtClean="0"/>
          </a:p>
          <a:p>
            <a:r>
              <a:rPr lang="en-US" baseline="0" dirty="0" smtClean="0"/>
              <a:t>** Live portion **</a:t>
            </a:r>
          </a:p>
        </p:txBody>
      </p:sp>
      <p:sp>
        <p:nvSpPr>
          <p:cNvPr id="4" name="Slide Number Placeholder 3"/>
          <p:cNvSpPr>
            <a:spLocks noGrp="1"/>
          </p:cNvSpPr>
          <p:nvPr>
            <p:ph type="sldNum" sz="quarter" idx="10"/>
          </p:nvPr>
        </p:nvSpPr>
        <p:spPr/>
        <p:txBody>
          <a:bodyPr/>
          <a:lstStyle/>
          <a:p>
            <a:fld id="{CFF70022-842A-9E49-B39A-A69796940964}" type="slidenum">
              <a:rPr lang="en-US" smtClean="0"/>
              <a:t>9</a:t>
            </a:fld>
            <a:endParaRPr lang="en-US"/>
          </a:p>
        </p:txBody>
      </p:sp>
    </p:spTree>
    <p:extLst>
      <p:ext uri="{BB962C8B-B14F-4D97-AF65-F5344CB8AC3E}">
        <p14:creationId xmlns:p14="http://schemas.microsoft.com/office/powerpoint/2010/main" val="416778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GENI-logo-final"/>
          <p:cNvPicPr>
            <a:picLocks noChangeAspect="1" noChangeArrowheads="1"/>
          </p:cNvPicPr>
          <p:nvPr/>
        </p:nvPicPr>
        <p:blipFill>
          <a:blip r:embed="rId3"/>
          <a:srcRect/>
          <a:stretch>
            <a:fillRect/>
          </a:stretch>
        </p:blipFill>
        <p:spPr bwMode="auto">
          <a:xfrm>
            <a:off x="533400" y="76200"/>
            <a:ext cx="1066800" cy="900113"/>
          </a:xfrm>
          <a:prstGeom prst="rect">
            <a:avLst/>
          </a:prstGeom>
          <a:noFill/>
          <a:ln w="9525">
            <a:noFill/>
            <a:miter lim="800000"/>
            <a:headEnd/>
            <a:tailEnd/>
          </a:ln>
        </p:spPr>
      </p:pic>
      <p:sp>
        <p:nvSpPr>
          <p:cNvPr id="6" name="Rectangle 4"/>
          <p:cNvSpPr>
            <a:spLocks noChangeArrowheads="1"/>
          </p:cNvSpPr>
          <p:nvPr/>
        </p:nvSpPr>
        <p:spPr bwMode="auto">
          <a:xfrm>
            <a:off x="482600" y="6577013"/>
            <a:ext cx="330835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a:solidFill>
                  <a:schemeClr val="bg2"/>
                </a:solidFill>
                <a:latin typeface="+mn-lt"/>
                <a:ea typeface="+mn-ea"/>
                <a:cs typeface="+mn-cs"/>
              </a:rPr>
              <a:t>Sponsored by the National Science Foundation</a:t>
            </a:r>
          </a:p>
        </p:txBody>
      </p:sp>
      <p:pic>
        <p:nvPicPr>
          <p:cNvPr id="7" name="Picture 15" descr="nsf2"/>
          <p:cNvPicPr>
            <a:picLocks noChangeAspect="1" noChangeArrowheads="1"/>
          </p:cNvPicPr>
          <p:nvPr/>
        </p:nvPicPr>
        <p:blipFill>
          <a:blip r:embed="rId4"/>
          <a:srcRect/>
          <a:stretch>
            <a:fillRect/>
          </a:stretch>
        </p:blipFill>
        <p:spPr bwMode="auto">
          <a:xfrm>
            <a:off x="268288" y="6573838"/>
            <a:ext cx="280987" cy="260350"/>
          </a:xfrm>
          <a:prstGeom prst="rect">
            <a:avLst/>
          </a:prstGeom>
          <a:noFill/>
          <a:ln w="9525">
            <a:noFill/>
            <a:miter lim="800000"/>
            <a:headEnd/>
            <a:tailEnd/>
          </a:ln>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smtClean="0"/>
              <a:t>Click to edit Master title style</a:t>
            </a:r>
            <a:endParaRPr lang="en-US" dirty="0"/>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133772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32991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78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442B6-DD8B-514B-A7A3-E9B4EF62FBCF}"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021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442B6-DD8B-514B-A7A3-E9B4EF62FBCF}" type="datetimeFigureOut">
              <a:rPr lang="en-US" smtClean="0"/>
              <a:t>7/6/15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50467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442B6-DD8B-514B-A7A3-E9B4EF62FBCF}" type="datetimeFigureOut">
              <a:rPr lang="en-US" smtClean="0"/>
              <a:t>7/6/15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94824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442B6-DD8B-514B-A7A3-E9B4EF62FBCF}" type="datetimeFigureOut">
              <a:rPr lang="en-US" smtClean="0"/>
              <a:t>7/6/15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20339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42556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1989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67766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7649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8" descr="GENI-logo-final"/>
          <p:cNvPicPr>
            <a:picLocks noChangeAspect="1" noChangeArrowheads="1"/>
          </p:cNvPicPr>
          <p:nvPr/>
        </p:nvPicPr>
        <p:blipFill>
          <a:blip r:embed="rId14"/>
          <a:srcRect/>
          <a:stretch>
            <a:fillRect/>
          </a:stretch>
        </p:blipFill>
        <p:spPr bwMode="auto">
          <a:xfrm>
            <a:off x="533400" y="76200"/>
            <a:ext cx="1066800" cy="900113"/>
          </a:xfrm>
          <a:prstGeom prst="rect">
            <a:avLst/>
          </a:prstGeom>
          <a:noFill/>
          <a:ln w="9525">
            <a:noFill/>
            <a:miter lim="800000"/>
            <a:headEnd/>
            <a:tailEnd/>
          </a:ln>
        </p:spPr>
      </p:pic>
      <p:sp>
        <p:nvSpPr>
          <p:cNvPr id="4105" name="Rectangle 9"/>
          <p:cNvSpPr>
            <a:spLocks noChangeArrowheads="1"/>
          </p:cNvSpPr>
          <p:nvPr/>
        </p:nvSpPr>
        <p:spPr bwMode="auto">
          <a:xfrm>
            <a:off x="485775" y="6589713"/>
            <a:ext cx="320040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dirty="0">
                <a:solidFill>
                  <a:schemeClr val="bg2"/>
                </a:solidFill>
                <a:latin typeface="Arial"/>
                <a:ea typeface="+mn-ea"/>
                <a:cs typeface="Arial"/>
              </a:rPr>
              <a:t>Sponsored by the National Science Foundation</a:t>
            </a:r>
          </a:p>
        </p:txBody>
      </p:sp>
      <p:sp>
        <p:nvSpPr>
          <p:cNvPr id="4106" name="Rectangle 10"/>
          <p:cNvSpPr>
            <a:spLocks noChangeArrowheads="1"/>
          </p:cNvSpPr>
          <p:nvPr/>
        </p:nvSpPr>
        <p:spPr bwMode="auto">
          <a:xfrm>
            <a:off x="8458200" y="6537325"/>
            <a:ext cx="533400" cy="244475"/>
          </a:xfrm>
          <a:prstGeom prst="rect">
            <a:avLst/>
          </a:prstGeom>
          <a:noFill/>
          <a:ln w="9525">
            <a:noFill/>
            <a:miter lim="800000"/>
            <a:headEnd/>
            <a:tailEnd/>
          </a:ln>
          <a:effectLst/>
        </p:spPr>
        <p:txBody>
          <a:bodyPr>
            <a:prstTxWarp prst="textNoShape">
              <a:avLst/>
            </a:prstTxWarp>
            <a:spAutoFit/>
          </a:bodyPr>
          <a:lstStyle/>
          <a:p>
            <a:pPr algn="r"/>
            <a:fld id="{F0B9EE18-F6D1-E846-95FF-32427CAB0805}" type="slidenum">
              <a:rPr lang="en-US" sz="1000">
                <a:solidFill>
                  <a:schemeClr val="bg2"/>
                </a:solidFill>
                <a:ea typeface="Arial" pitchFamily="-65" charset="0"/>
                <a:cs typeface="Arial" pitchFamily="-65" charset="0"/>
              </a:rPr>
              <a:pPr algn="r"/>
              <a:t>‹#›</a:t>
            </a:fld>
            <a:endParaRPr lang="en-US" sz="1000">
              <a:solidFill>
                <a:schemeClr val="bg2"/>
              </a:solidFill>
              <a:ea typeface="Arial" pitchFamily="-65" charset="0"/>
              <a:cs typeface="Arial" pitchFamily="-65" charset="0"/>
            </a:endParaRPr>
          </a:p>
        </p:txBody>
      </p:sp>
      <p:sp>
        <p:nvSpPr>
          <p:cNvPr id="1030" name="Rectangle 17"/>
          <p:cNvSpPr>
            <a:spLocks noGrp="1" noChangeArrowheads="1"/>
          </p:cNvSpPr>
          <p:nvPr>
            <p:ph type="title"/>
          </p:nvPr>
        </p:nvSpPr>
        <p:spPr bwMode="auto">
          <a:xfrm>
            <a:off x="6858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Rectangle 18"/>
          <p:cNvSpPr>
            <a:spLocks noGrp="1" noChangeArrowheads="1"/>
          </p:cNvSpPr>
          <p:nvPr>
            <p:ph type="body" idx="1"/>
          </p:nvPr>
        </p:nvSpPr>
        <p:spPr bwMode="auto">
          <a:xfrm>
            <a:off x="457200" y="12192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16" name="Rectangle 20"/>
          <p:cNvSpPr>
            <a:spLocks noChangeArrowheads="1"/>
          </p:cNvSpPr>
          <p:nvPr/>
        </p:nvSpPr>
        <p:spPr bwMode="auto">
          <a:xfrm>
            <a:off x="3517899" y="6598083"/>
            <a:ext cx="3230418" cy="246221"/>
          </a:xfrm>
          <a:prstGeom prst="rect">
            <a:avLst/>
          </a:prstGeom>
          <a:noFill/>
          <a:ln w="9525">
            <a:noFill/>
            <a:miter lim="800000"/>
            <a:headEnd/>
            <a:tailEnd/>
          </a:ln>
          <a:effectLst/>
        </p:spPr>
        <p:txBody>
          <a:bodyPr wrap="square">
            <a:prstTxWarp prst="textNoShape">
              <a:avLst/>
            </a:prstTxWarp>
            <a:spAutoFit/>
          </a:bodyPr>
          <a:lstStyle/>
          <a:p>
            <a:pPr algn="ctr" fontAlgn="auto">
              <a:spcBef>
                <a:spcPts val="0"/>
              </a:spcBef>
              <a:spcAft>
                <a:spcPts val="0"/>
              </a:spcAft>
              <a:defRPr/>
            </a:pPr>
            <a:r>
              <a:rPr lang="en-US" sz="1000" dirty="0" smtClean="0">
                <a:solidFill>
                  <a:schemeClr val="bg2"/>
                </a:solidFill>
                <a:latin typeface="Arial"/>
                <a:ea typeface="+mn-ea"/>
                <a:cs typeface="Arial"/>
              </a:rPr>
              <a:t>Part</a:t>
            </a:r>
            <a:r>
              <a:rPr lang="en-US" sz="1000" baseline="0" dirty="0" smtClean="0">
                <a:solidFill>
                  <a:schemeClr val="bg2"/>
                </a:solidFill>
                <a:latin typeface="Arial"/>
                <a:ea typeface="+mn-ea"/>
                <a:cs typeface="Arial"/>
              </a:rPr>
              <a:t> I</a:t>
            </a:r>
            <a:endParaRPr lang="en-US" sz="1000" dirty="0">
              <a:solidFill>
                <a:schemeClr val="bg2"/>
              </a:solidFill>
              <a:latin typeface="Arial"/>
              <a:ea typeface="+mn-ea"/>
              <a:cs typeface="Arial"/>
            </a:endParaRPr>
          </a:p>
        </p:txBody>
      </p:sp>
      <p:pic>
        <p:nvPicPr>
          <p:cNvPr id="1033" name="Picture 22" descr="nsf2"/>
          <p:cNvPicPr>
            <a:picLocks noChangeAspect="1" noChangeArrowheads="1"/>
          </p:cNvPicPr>
          <p:nvPr/>
        </p:nvPicPr>
        <p:blipFill>
          <a:blip r:embed="rId15"/>
          <a:srcRect/>
          <a:stretch>
            <a:fillRect/>
          </a:stretch>
        </p:blipFill>
        <p:spPr bwMode="auto">
          <a:xfrm>
            <a:off x="268288" y="6573838"/>
            <a:ext cx="280987" cy="260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xmlns:p14="http://schemas.microsoft.com/office/powerpoint/2010/main" id="1" dur="indefinite" restart="never" nodeType="tmRoot"/>
      </p:par>
    </p:tnLst>
  </p:timing>
  <p:txStyles>
    <p:titleStyle>
      <a:lvl1pPr algn="r" rtl="0" eaLnBrk="1" fontAlgn="base" hangingPunct="1">
        <a:spcBef>
          <a:spcPct val="0"/>
        </a:spcBef>
        <a:spcAft>
          <a:spcPct val="0"/>
        </a:spcAft>
        <a:defRPr sz="3200" b="1">
          <a:solidFill>
            <a:srgbClr val="333333"/>
          </a:solidFill>
          <a:latin typeface="Arial"/>
          <a:ea typeface="ＭＳ Ｐゴシック" pitchFamily="-65" charset="-128"/>
          <a:cs typeface="Arial"/>
        </a:defRPr>
      </a:lvl1pPr>
      <a:lvl2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2pPr>
      <a:lvl3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3pPr>
      <a:lvl4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4pPr>
      <a:lvl5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5pPr>
      <a:lvl6pPr marL="457200" algn="r" rtl="0" eaLnBrk="1" fontAlgn="base" hangingPunct="1">
        <a:spcBef>
          <a:spcPct val="0"/>
        </a:spcBef>
        <a:spcAft>
          <a:spcPct val="0"/>
        </a:spcAft>
        <a:defRPr sz="2500">
          <a:solidFill>
            <a:srgbClr val="333333"/>
          </a:solidFill>
          <a:latin typeface="Franklin Gothic Medium" pitchFamily="-65" charset="0"/>
        </a:defRPr>
      </a:lvl6pPr>
      <a:lvl7pPr marL="914400" algn="r" rtl="0" eaLnBrk="1" fontAlgn="base" hangingPunct="1">
        <a:spcBef>
          <a:spcPct val="0"/>
        </a:spcBef>
        <a:spcAft>
          <a:spcPct val="0"/>
        </a:spcAft>
        <a:defRPr sz="2500">
          <a:solidFill>
            <a:srgbClr val="333333"/>
          </a:solidFill>
          <a:latin typeface="Franklin Gothic Medium" pitchFamily="-65" charset="0"/>
        </a:defRPr>
      </a:lvl7pPr>
      <a:lvl8pPr marL="1371600" algn="r" rtl="0" eaLnBrk="1" fontAlgn="base" hangingPunct="1">
        <a:spcBef>
          <a:spcPct val="0"/>
        </a:spcBef>
        <a:spcAft>
          <a:spcPct val="0"/>
        </a:spcAft>
        <a:defRPr sz="2500">
          <a:solidFill>
            <a:srgbClr val="333333"/>
          </a:solidFill>
          <a:latin typeface="Franklin Gothic Medium" pitchFamily="-65" charset="0"/>
        </a:defRPr>
      </a:lvl8pPr>
      <a:lvl9pPr marL="1828800" algn="r" rtl="0" eaLnBrk="1" fontAlgn="base" hangingPunct="1">
        <a:spcBef>
          <a:spcPct val="0"/>
        </a:spcBef>
        <a:spcAft>
          <a:spcPct val="0"/>
        </a:spcAft>
        <a:defRPr sz="2500">
          <a:solidFill>
            <a:srgbClr val="333333"/>
          </a:solidFill>
          <a:latin typeface="Franklin Gothic Medium" pitchFamily="-65" charset="0"/>
        </a:defRPr>
      </a:lvl9pPr>
    </p:titleStyle>
    <p:body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000000"/>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FF00"/>
                </a:solidFill>
              </a:defRPr>
            </a:lvl1pPr>
          </a:lstStyle>
          <a:p>
            <a:fld id="{0F3442B6-DD8B-514B-A7A3-E9B4EF62FBCF}" type="datetimeFigureOut">
              <a:rPr lang="en-US" smtClean="0"/>
              <a:pPr/>
              <a:t>7/6/15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FF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FF00"/>
                </a:solidFill>
              </a:defRPr>
            </a:lvl1pPr>
          </a:lstStyle>
          <a:p>
            <a:fld id="{BB9D3641-6F4D-C540-866D-172CAB7ACF63}" type="slidenum">
              <a:rPr lang="en-US" smtClean="0"/>
              <a:pPr/>
              <a:t>‹#›</a:t>
            </a:fld>
            <a:endParaRPr lang="en-US"/>
          </a:p>
        </p:txBody>
      </p:sp>
    </p:spTree>
    <p:extLst>
      <p:ext uri="{BB962C8B-B14F-4D97-AF65-F5344CB8AC3E}">
        <p14:creationId xmlns:p14="http://schemas.microsoft.com/office/powerpoint/2010/main" val="1219792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rgbClr val="00FF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317" y="1761284"/>
            <a:ext cx="7772400" cy="1470025"/>
          </a:xfrm>
        </p:spPr>
        <p:txBody>
          <a:bodyPr/>
          <a:lstStyle/>
          <a:p>
            <a:r>
              <a:rPr lang="en-US" sz="3600" dirty="0" smtClean="0"/>
              <a:t>Lab Zero:</a:t>
            </a:r>
            <a:br>
              <a:rPr lang="en-US" sz="3600" dirty="0" smtClean="0"/>
            </a:br>
            <a:r>
              <a:rPr lang="en-US" sz="3600" dirty="0" smtClean="0"/>
              <a:t>A First Experiment using </a:t>
            </a:r>
            <a:r>
              <a:rPr lang="en-US" sz="3600" dirty="0" smtClean="0"/>
              <a:t/>
            </a:r>
            <a:br>
              <a:rPr lang="en-US" sz="3600" dirty="0" smtClean="0"/>
            </a:br>
            <a:r>
              <a:rPr lang="en-US" sz="3600" dirty="0" smtClean="0"/>
              <a:t>GENI and FIRE</a:t>
            </a:r>
            <a:endParaRPr lang="en-US" sz="3600" dirty="0"/>
          </a:p>
        </p:txBody>
      </p:sp>
      <p:sp>
        <p:nvSpPr>
          <p:cNvPr id="3" name="Subtitle 2"/>
          <p:cNvSpPr>
            <a:spLocks noGrp="1"/>
          </p:cNvSpPr>
          <p:nvPr>
            <p:ph type="subTitle" sz="quarter" idx="1"/>
          </p:nvPr>
        </p:nvSpPr>
        <p:spPr>
          <a:xfrm>
            <a:off x="-1008017" y="4495800"/>
            <a:ext cx="8017207" cy="1752600"/>
          </a:xfrm>
        </p:spPr>
        <p:txBody>
          <a:bodyPr/>
          <a:lstStyle/>
          <a:p>
            <a:r>
              <a:rPr lang="en-US" dirty="0"/>
              <a:t>Sarah Edwards, GENI Project </a:t>
            </a:r>
            <a:r>
              <a:rPr lang="en-US" dirty="0" smtClean="0"/>
              <a:t>Office</a:t>
            </a:r>
            <a:endParaRPr lang="en-US" dirty="0"/>
          </a:p>
        </p:txBody>
      </p:sp>
      <p:pic>
        <p:nvPicPr>
          <p:cNvPr id="4" name="Picture 3"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25" y="977900"/>
            <a:ext cx="1960475" cy="5892800"/>
          </a:xfrm>
          <a:prstGeom prst="rect">
            <a:avLst/>
          </a:prstGeom>
        </p:spPr>
      </p:pic>
    </p:spTree>
    <p:extLst>
      <p:ext uri="{BB962C8B-B14F-4D97-AF65-F5344CB8AC3E}">
        <p14:creationId xmlns:p14="http://schemas.microsoft.com/office/powerpoint/2010/main" val="40480468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44608" y="1005362"/>
            <a:ext cx="8330423" cy="214678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51624" y="981104"/>
            <a:ext cx="755110" cy="400110"/>
          </a:xfrm>
          <a:prstGeom prst="rect">
            <a:avLst/>
          </a:prstGeom>
          <a:noFill/>
        </p:spPr>
        <p:txBody>
          <a:bodyPr wrap="none" rtlCol="0">
            <a:spAutoFit/>
          </a:bodyPr>
          <a:lstStyle/>
          <a:p>
            <a:r>
              <a:rPr lang="en-US" sz="2000" b="1" dirty="0" smtClean="0"/>
              <a:t>slice</a:t>
            </a:r>
            <a:endParaRPr lang="en-US" sz="2000" b="1" dirty="0"/>
          </a:p>
        </p:txBody>
      </p:sp>
      <p:sp>
        <p:nvSpPr>
          <p:cNvPr id="2" name="Title 1"/>
          <p:cNvSpPr>
            <a:spLocks noGrp="1"/>
          </p:cNvSpPr>
          <p:nvPr>
            <p:ph type="title"/>
          </p:nvPr>
        </p:nvSpPr>
        <p:spPr>
          <a:xfrm>
            <a:off x="685800" y="-90708"/>
            <a:ext cx="8229600" cy="1143000"/>
          </a:xfrm>
        </p:spPr>
        <p:txBody>
          <a:bodyPr/>
          <a:lstStyle/>
          <a:p>
            <a:r>
              <a:rPr lang="en-US" sz="3600" dirty="0" smtClean="0"/>
              <a:t>Part I</a:t>
            </a:r>
            <a:r>
              <a:rPr lang="en-US" sz="3600" dirty="0"/>
              <a:t> </a:t>
            </a:r>
            <a:r>
              <a:rPr lang="en-US" sz="3600" dirty="0" smtClean="0"/>
              <a:t>continued:</a:t>
            </a:r>
            <a:br>
              <a:rPr lang="en-US" sz="3600" dirty="0" smtClean="0"/>
            </a:br>
            <a:r>
              <a:rPr lang="en-US" sz="3600" dirty="0" smtClean="0"/>
              <a:t>Obtain Resources</a:t>
            </a:r>
            <a:endParaRPr lang="en-US" sz="3600" dirty="0"/>
          </a:p>
        </p:txBody>
      </p:sp>
      <p:sp>
        <p:nvSpPr>
          <p:cNvPr id="3" name="Content Placeholder 2"/>
          <p:cNvSpPr>
            <a:spLocks noGrp="1"/>
          </p:cNvSpPr>
          <p:nvPr>
            <p:ph idx="1"/>
          </p:nvPr>
        </p:nvSpPr>
        <p:spPr>
          <a:xfrm>
            <a:off x="457200" y="3613253"/>
            <a:ext cx="8458200" cy="2862858"/>
          </a:xfrm>
          <a:solidFill>
            <a:srgbClr val="FF6600">
              <a:alpha val="16000"/>
            </a:srgbClr>
          </a:solidFill>
        </p:spPr>
        <p:txBody>
          <a:bodyPr/>
          <a:lstStyle/>
          <a:p>
            <a:pPr marL="0" indent="0">
              <a:spcBef>
                <a:spcPts val="1272"/>
              </a:spcBef>
              <a:spcAft>
                <a:spcPts val="1200"/>
              </a:spcAft>
              <a:buNone/>
            </a:pPr>
            <a:r>
              <a:rPr lang="en-US" dirty="0" smtClean="0"/>
              <a:t>3.1 Create a slice</a:t>
            </a:r>
          </a:p>
          <a:p>
            <a:pPr marL="0" indent="0">
              <a:spcBef>
                <a:spcPts val="1272"/>
              </a:spcBef>
              <a:spcAft>
                <a:spcPts val="1200"/>
              </a:spcAft>
              <a:buNone/>
            </a:pPr>
            <a:r>
              <a:rPr lang="en-US" dirty="0" smtClean="0"/>
              <a:t>3.2 (optional) Renew your slice</a:t>
            </a:r>
          </a:p>
          <a:p>
            <a:pPr marL="0" indent="0">
              <a:spcBef>
                <a:spcPts val="1272"/>
              </a:spcBef>
              <a:spcAft>
                <a:spcPts val="1200"/>
              </a:spcAft>
              <a:buNone/>
            </a:pPr>
            <a:r>
              <a:rPr lang="en-US" dirty="0" smtClean="0"/>
              <a:t>3.3 Reserve two VMs at one aggregate</a:t>
            </a:r>
          </a:p>
          <a:p>
            <a:pPr marL="0" indent="0">
              <a:spcBef>
                <a:spcPts val="1272"/>
              </a:spcBef>
              <a:spcAft>
                <a:spcPts val="1200"/>
              </a:spcAft>
              <a:buNone/>
            </a:pPr>
            <a:r>
              <a:rPr lang="en-US" dirty="0" smtClean="0"/>
              <a:t>3.4 Check Whether VMs are Ready to be Used</a:t>
            </a:r>
          </a:p>
        </p:txBody>
      </p:sp>
      <p:sp>
        <p:nvSpPr>
          <p:cNvPr id="7" name="Can 6"/>
          <p:cNvSpPr/>
          <p:nvPr/>
        </p:nvSpPr>
        <p:spPr>
          <a:xfrm rot="16200000" flipH="1">
            <a:off x="4270362" y="324232"/>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31932" y="1743592"/>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21" y="1311778"/>
            <a:ext cx="1984861" cy="1701075"/>
          </a:xfrm>
          <a:prstGeom prst="rect">
            <a:avLst/>
          </a:prstGeom>
        </p:spPr>
      </p:pic>
      <p:sp>
        <p:nvSpPr>
          <p:cNvPr id="27" name="TextBox 26"/>
          <p:cNvSpPr txBox="1"/>
          <p:nvPr/>
        </p:nvSpPr>
        <p:spPr>
          <a:xfrm>
            <a:off x="6381093" y="1583702"/>
            <a:ext cx="1210113" cy="353943"/>
          </a:xfrm>
          <a:prstGeom prst="rect">
            <a:avLst/>
          </a:prstGeom>
          <a:noFill/>
        </p:spPr>
        <p:txBody>
          <a:bodyPr wrap="square" rtlCol="0">
            <a:spAutoFit/>
          </a:bodyPr>
          <a:lstStyle/>
          <a:p>
            <a:pPr algn="ctr"/>
            <a:r>
              <a:rPr lang="en-US" sz="1700" dirty="0" smtClean="0">
                <a:solidFill>
                  <a:schemeClr val="bg1"/>
                </a:solidFill>
              </a:rPr>
              <a:t>VM</a:t>
            </a: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624" y="1311778"/>
            <a:ext cx="1984861" cy="1701075"/>
          </a:xfrm>
          <a:prstGeom prst="rect">
            <a:avLst/>
          </a:prstGeom>
        </p:spPr>
      </p:pic>
      <p:sp>
        <p:nvSpPr>
          <p:cNvPr id="29" name="TextBox 28"/>
          <p:cNvSpPr txBox="1"/>
          <p:nvPr/>
        </p:nvSpPr>
        <p:spPr>
          <a:xfrm>
            <a:off x="1443223" y="1593156"/>
            <a:ext cx="1210113" cy="353943"/>
          </a:xfrm>
          <a:prstGeom prst="rect">
            <a:avLst/>
          </a:prstGeom>
          <a:noFill/>
        </p:spPr>
        <p:txBody>
          <a:bodyPr wrap="square" rtlCol="0">
            <a:spAutoFit/>
          </a:bodyPr>
          <a:lstStyle/>
          <a:p>
            <a:pPr algn="ctr"/>
            <a:r>
              <a:rPr lang="en-US" sz="1700" dirty="0" smtClean="0">
                <a:solidFill>
                  <a:schemeClr val="bg1"/>
                </a:solidFill>
              </a:rPr>
              <a:t>VM</a:t>
            </a:r>
          </a:p>
        </p:txBody>
      </p:sp>
    </p:spTree>
    <p:extLst>
      <p:ext uri="{BB962C8B-B14F-4D97-AF65-F5344CB8AC3E}">
        <p14:creationId xmlns:p14="http://schemas.microsoft.com/office/powerpoint/2010/main" val="11146873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197076" y="202609"/>
            <a:ext cx="541209" cy="452517"/>
            <a:chOff x="-1207111" y="3269829"/>
            <a:chExt cx="541209" cy="452517"/>
          </a:xfrm>
        </p:grpSpPr>
        <p:sp>
          <p:nvSpPr>
            <p:cNvPr id="7" name="Oval 6"/>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1" name="TextBox 10"/>
            <p:cNvSpPr txBox="1"/>
            <p:nvPr/>
          </p:nvSpPr>
          <p:spPr>
            <a:xfrm>
              <a:off x="-1207111" y="3287152"/>
              <a:ext cx="541209" cy="400110"/>
            </a:xfrm>
            <a:prstGeom prst="rect">
              <a:avLst/>
            </a:prstGeom>
            <a:noFill/>
          </p:spPr>
          <p:txBody>
            <a:bodyPr wrap="none" rtlCol="0">
              <a:spAutoFit/>
            </a:bodyPr>
            <a:lstStyle/>
            <a:p>
              <a:r>
                <a:rPr lang="en-US" sz="2000" b="1" dirty="0" smtClean="0"/>
                <a:t>3.1</a:t>
              </a:r>
              <a:endParaRPr lang="en-US" sz="2000" b="1" dirty="0"/>
            </a:p>
          </p:txBody>
        </p:sp>
      </p:grpSp>
      <p:pic>
        <p:nvPicPr>
          <p:cNvPr id="3" name="Picture 2" descr="project_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343" y="332232"/>
            <a:ext cx="6633290" cy="6427379"/>
          </a:xfrm>
          <a:prstGeom prst="rect">
            <a:avLst/>
          </a:prstGeom>
          <a:ln w="38100" cmpd="sng">
            <a:solidFill>
              <a:srgbClr val="FF6600"/>
            </a:solidFill>
          </a:ln>
        </p:spPr>
      </p:pic>
      <p:sp>
        <p:nvSpPr>
          <p:cNvPr id="9" name="Oval 8"/>
          <p:cNvSpPr/>
          <p:nvPr/>
        </p:nvSpPr>
        <p:spPr>
          <a:xfrm>
            <a:off x="3097364" y="1527689"/>
            <a:ext cx="922246" cy="39825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4717" y="1158357"/>
            <a:ext cx="1554712" cy="369332"/>
          </a:xfrm>
          <a:prstGeom prst="rect">
            <a:avLst/>
          </a:prstGeom>
          <a:solidFill>
            <a:srgbClr val="FF6600">
              <a:alpha val="90000"/>
            </a:srgbClr>
          </a:solidFill>
        </p:spPr>
        <p:txBody>
          <a:bodyPr wrap="square" rtlCol="0">
            <a:spAutoFit/>
          </a:bodyPr>
          <a:lstStyle/>
          <a:p>
            <a:r>
              <a:rPr lang="en-US" b="1" dirty="0" smtClean="0"/>
              <a:t>Create Slice</a:t>
            </a:r>
            <a:endParaRPr lang="en-US" b="1" dirty="0"/>
          </a:p>
        </p:txBody>
      </p:sp>
      <p:cxnSp>
        <p:nvCxnSpPr>
          <p:cNvPr id="12" name="Straight Connector 11"/>
          <p:cNvCxnSpPr>
            <a:stCxn id="10" idx="3"/>
            <a:endCxn id="9" idx="2"/>
          </p:cNvCxnSpPr>
          <p:nvPr/>
        </p:nvCxnSpPr>
        <p:spPr>
          <a:xfrm>
            <a:off x="2059429" y="1343023"/>
            <a:ext cx="1037935" cy="383793"/>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03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97074" y="206962"/>
            <a:ext cx="541209" cy="452517"/>
            <a:chOff x="-1207111" y="3269829"/>
            <a:chExt cx="541209" cy="452517"/>
          </a:xfrm>
        </p:grpSpPr>
        <p:sp>
          <p:nvSpPr>
            <p:cNvPr id="14" name="Oval 13"/>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1207111" y="3287152"/>
              <a:ext cx="541209" cy="400110"/>
            </a:xfrm>
            <a:prstGeom prst="rect">
              <a:avLst/>
            </a:prstGeom>
            <a:noFill/>
          </p:spPr>
          <p:txBody>
            <a:bodyPr wrap="none" rtlCol="0">
              <a:spAutoFit/>
            </a:bodyPr>
            <a:lstStyle/>
            <a:p>
              <a:r>
                <a:rPr lang="en-US" sz="2000" b="1" dirty="0" smtClean="0"/>
                <a:t>3.2</a:t>
              </a:r>
              <a:endParaRPr lang="en-US" sz="2000" b="1" dirty="0"/>
            </a:p>
          </p:txBody>
        </p:sp>
      </p:grpSp>
      <p:pic>
        <p:nvPicPr>
          <p:cNvPr id="10" name="Picture 9" descr="Screen Shot 2014-06-05 at 3.24.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40" y="1139923"/>
            <a:ext cx="7717702" cy="5718077"/>
          </a:xfrm>
          <a:prstGeom prst="rect">
            <a:avLst/>
          </a:prstGeom>
        </p:spPr>
      </p:pic>
      <p:cxnSp>
        <p:nvCxnSpPr>
          <p:cNvPr id="11" name="Straight Connector 10"/>
          <p:cNvCxnSpPr>
            <a:stCxn id="12" idx="6"/>
            <a:endCxn id="13" idx="2"/>
          </p:cNvCxnSpPr>
          <p:nvPr/>
        </p:nvCxnSpPr>
        <p:spPr>
          <a:xfrm flipV="1">
            <a:off x="5043176" y="844145"/>
            <a:ext cx="1251217" cy="2548809"/>
          </a:xfrm>
          <a:prstGeom prst="line">
            <a:avLst/>
          </a:prstGeom>
          <a:ln w="5715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346786" y="3222828"/>
            <a:ext cx="696390" cy="340252"/>
          </a:xfrm>
          <a:prstGeom prst="ellipse">
            <a:avLst/>
          </a:prstGeom>
          <a:noFill/>
          <a:ln w="571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913715" y="474813"/>
            <a:ext cx="2761355" cy="369332"/>
          </a:xfrm>
          <a:prstGeom prst="rect">
            <a:avLst/>
          </a:prstGeom>
          <a:solidFill>
            <a:srgbClr val="FF6600"/>
          </a:solidFill>
          <a:ln w="57150" cmpd="sng">
            <a:solidFill>
              <a:srgbClr val="FF6600"/>
            </a:solidFill>
          </a:ln>
        </p:spPr>
        <p:txBody>
          <a:bodyPr wrap="square" rtlCol="0">
            <a:spAutoFit/>
          </a:bodyPr>
          <a:lstStyle/>
          <a:p>
            <a:r>
              <a:rPr lang="en-US" b="1" dirty="0" smtClean="0"/>
              <a:t>Extend slice expiration</a:t>
            </a:r>
            <a:endParaRPr lang="en-US" b="1" dirty="0"/>
          </a:p>
        </p:txBody>
      </p:sp>
    </p:spTree>
    <p:extLst>
      <p:ext uri="{BB962C8B-B14F-4D97-AF65-F5344CB8AC3E}">
        <p14:creationId xmlns:p14="http://schemas.microsoft.com/office/powerpoint/2010/main" val="331294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Picture 4" descr="Screen Shot 2014-10-19 at 10.04.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067" y="481747"/>
            <a:ext cx="7455912" cy="6025898"/>
          </a:xfrm>
          <a:prstGeom prst="rect">
            <a:avLst/>
          </a:prstGeom>
        </p:spPr>
      </p:pic>
      <p:grpSp>
        <p:nvGrpSpPr>
          <p:cNvPr id="9" name="Group 8"/>
          <p:cNvGrpSpPr/>
          <p:nvPr/>
        </p:nvGrpSpPr>
        <p:grpSpPr>
          <a:xfrm>
            <a:off x="197076" y="202609"/>
            <a:ext cx="541209" cy="452517"/>
            <a:chOff x="-1207111" y="3269829"/>
            <a:chExt cx="541209" cy="452517"/>
          </a:xfrm>
        </p:grpSpPr>
        <p:sp>
          <p:nvSpPr>
            <p:cNvPr id="10" name="Oval 9"/>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1" name="TextBox 10"/>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sp>
        <p:nvSpPr>
          <p:cNvPr id="41" name="TextBox 40"/>
          <p:cNvSpPr txBox="1"/>
          <p:nvPr/>
        </p:nvSpPr>
        <p:spPr>
          <a:xfrm>
            <a:off x="229025" y="980480"/>
            <a:ext cx="1395636" cy="615553"/>
          </a:xfrm>
          <a:prstGeom prst="rect">
            <a:avLst/>
          </a:prstGeom>
          <a:solidFill>
            <a:srgbClr val="FF6600"/>
          </a:solidFill>
        </p:spPr>
        <p:txBody>
          <a:bodyPr wrap="square" rtlCol="0">
            <a:spAutoFit/>
          </a:bodyPr>
          <a:lstStyle/>
          <a:p>
            <a:pPr algn="ctr"/>
            <a:r>
              <a:rPr lang="en-US" sz="1700" b="1" dirty="0" smtClean="0"/>
              <a:t>Launch</a:t>
            </a:r>
          </a:p>
          <a:p>
            <a:pPr algn="ctr"/>
            <a:r>
              <a:rPr lang="en-US" sz="1700" b="1" dirty="0" smtClean="0"/>
              <a:t>tool</a:t>
            </a:r>
            <a:endParaRPr lang="en-US" sz="1700" b="1" dirty="0"/>
          </a:p>
        </p:txBody>
      </p:sp>
      <p:sp>
        <p:nvSpPr>
          <p:cNvPr id="40" name="Oval 39"/>
          <p:cNvSpPr/>
          <p:nvPr/>
        </p:nvSpPr>
        <p:spPr>
          <a:xfrm>
            <a:off x="4469975" y="3053227"/>
            <a:ext cx="793420" cy="573093"/>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235486" y="1721575"/>
            <a:ext cx="793420" cy="573093"/>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408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42810" y="3276136"/>
            <a:ext cx="4883710" cy="4118352"/>
          </a:xfrm>
          <a:prstGeom prst="rect">
            <a:avLst/>
          </a:prstGeom>
          <a:ln w="38100" cmpd="sng">
            <a:solidFill>
              <a:srgbClr val="FF6600"/>
            </a:solidFill>
          </a:ln>
        </p:spPr>
      </p:pic>
      <p:sp>
        <p:nvSpPr>
          <p:cNvPr id="41" name="TextBox 40"/>
          <p:cNvSpPr txBox="1"/>
          <p:nvPr/>
        </p:nvSpPr>
        <p:spPr>
          <a:xfrm>
            <a:off x="1393793" y="4513214"/>
            <a:ext cx="1395636" cy="615553"/>
          </a:xfrm>
          <a:prstGeom prst="rect">
            <a:avLst/>
          </a:prstGeom>
          <a:solidFill>
            <a:srgbClr val="FF6600"/>
          </a:solidFill>
        </p:spPr>
        <p:txBody>
          <a:bodyPr wrap="square" rtlCol="0">
            <a:spAutoFit/>
          </a:bodyPr>
          <a:lstStyle/>
          <a:p>
            <a:pPr algn="ctr"/>
            <a:r>
              <a:rPr lang="en-US" sz="1700" b="1" dirty="0" smtClean="0"/>
              <a:t>Launch</a:t>
            </a:r>
          </a:p>
          <a:p>
            <a:pPr algn="ctr"/>
            <a:r>
              <a:rPr lang="en-US" sz="1700" b="1" dirty="0" smtClean="0"/>
              <a:t>Tool</a:t>
            </a:r>
            <a:endParaRPr lang="en-US" sz="1700" b="1" dirty="0"/>
          </a:p>
        </p:txBody>
      </p:sp>
      <p:grpSp>
        <p:nvGrpSpPr>
          <p:cNvPr id="21" name="Group 20"/>
          <p:cNvGrpSpPr/>
          <p:nvPr/>
        </p:nvGrpSpPr>
        <p:grpSpPr>
          <a:xfrm>
            <a:off x="197076" y="202609"/>
            <a:ext cx="541209" cy="452517"/>
            <a:chOff x="-1207111" y="3269829"/>
            <a:chExt cx="541209" cy="452517"/>
          </a:xfrm>
        </p:grpSpPr>
        <p:sp>
          <p:nvSpPr>
            <p:cNvPr id="22" name="Oval 21"/>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3" name="TextBox 22"/>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4" name="Picture 3"/>
          <p:cNvPicPr>
            <a:picLocks noChangeAspect="1"/>
          </p:cNvPicPr>
          <p:nvPr/>
        </p:nvPicPr>
        <p:blipFill>
          <a:blip r:embed="rId4"/>
          <a:stretch>
            <a:fillRect/>
          </a:stretch>
        </p:blipFill>
        <p:spPr>
          <a:xfrm>
            <a:off x="832039" y="219932"/>
            <a:ext cx="4707458" cy="2859413"/>
          </a:xfrm>
          <a:prstGeom prst="rect">
            <a:avLst/>
          </a:prstGeom>
          <a:ln w="38100" cmpd="sng">
            <a:solidFill>
              <a:srgbClr val="FF6600"/>
            </a:solidFill>
          </a:ln>
        </p:spPr>
      </p:pic>
    </p:spTree>
    <p:extLst>
      <p:ext uri="{BB962C8B-B14F-4D97-AF65-F5344CB8AC3E}">
        <p14:creationId xmlns:p14="http://schemas.microsoft.com/office/powerpoint/2010/main" val="1962229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1" name="TextBox 40"/>
          <p:cNvSpPr txBox="1"/>
          <p:nvPr/>
        </p:nvSpPr>
        <p:spPr>
          <a:xfrm>
            <a:off x="323823" y="4952363"/>
            <a:ext cx="2250920" cy="615553"/>
          </a:xfrm>
          <a:prstGeom prst="rect">
            <a:avLst/>
          </a:prstGeom>
          <a:solidFill>
            <a:srgbClr val="FF6600"/>
          </a:solidFill>
        </p:spPr>
        <p:txBody>
          <a:bodyPr wrap="square" rtlCol="0">
            <a:spAutoFit/>
          </a:bodyPr>
          <a:lstStyle/>
          <a:p>
            <a:pPr algn="ctr"/>
            <a:r>
              <a:rPr lang="en-US" sz="1700" b="1" dirty="0" smtClean="0"/>
              <a:t>Draw two VMs connected by a link</a:t>
            </a:r>
            <a:endParaRPr lang="en-US" sz="1700" b="1" dirty="0"/>
          </a:p>
        </p:txBody>
      </p:sp>
      <p:grpSp>
        <p:nvGrpSpPr>
          <p:cNvPr id="22" name="Group 21"/>
          <p:cNvGrpSpPr/>
          <p:nvPr/>
        </p:nvGrpSpPr>
        <p:grpSpPr>
          <a:xfrm>
            <a:off x="197076" y="202609"/>
            <a:ext cx="541209" cy="452517"/>
            <a:chOff x="-1207111" y="3269829"/>
            <a:chExt cx="541209" cy="452517"/>
          </a:xfrm>
        </p:grpSpPr>
        <p:sp>
          <p:nvSpPr>
            <p:cNvPr id="23" name="Oval 22"/>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4" name="TextBox 23"/>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2" name="Picture 1"/>
          <p:cNvPicPr>
            <a:picLocks noChangeAspect="1"/>
          </p:cNvPicPr>
          <p:nvPr/>
        </p:nvPicPr>
        <p:blipFill>
          <a:blip r:embed="rId3"/>
          <a:stretch>
            <a:fillRect/>
          </a:stretch>
        </p:blipFill>
        <p:spPr>
          <a:xfrm>
            <a:off x="3066595" y="3664455"/>
            <a:ext cx="5902359" cy="2784338"/>
          </a:xfrm>
          <a:prstGeom prst="rect">
            <a:avLst/>
          </a:prstGeom>
          <a:ln w="38100" cmpd="sng">
            <a:solidFill>
              <a:srgbClr val="FF6600"/>
            </a:solidFill>
          </a:ln>
        </p:spPr>
      </p:pic>
      <p:pic>
        <p:nvPicPr>
          <p:cNvPr id="3" name="Picture 2"/>
          <p:cNvPicPr>
            <a:picLocks noChangeAspect="1"/>
          </p:cNvPicPr>
          <p:nvPr/>
        </p:nvPicPr>
        <p:blipFill>
          <a:blip r:embed="rId4"/>
          <a:stretch>
            <a:fillRect/>
          </a:stretch>
        </p:blipFill>
        <p:spPr>
          <a:xfrm>
            <a:off x="738285" y="202609"/>
            <a:ext cx="5290438" cy="3201972"/>
          </a:xfrm>
          <a:prstGeom prst="rect">
            <a:avLst/>
          </a:prstGeom>
          <a:ln w="38100" cmpd="sng">
            <a:solidFill>
              <a:srgbClr val="FF6600"/>
            </a:solidFill>
          </a:ln>
        </p:spPr>
      </p:pic>
    </p:spTree>
    <p:extLst>
      <p:ext uri="{BB962C8B-B14F-4D97-AF65-F5344CB8AC3E}">
        <p14:creationId xmlns:p14="http://schemas.microsoft.com/office/powerpoint/2010/main" val="320264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3" name="TextBox 22"/>
          <p:cNvSpPr txBox="1"/>
          <p:nvPr/>
        </p:nvSpPr>
        <p:spPr>
          <a:xfrm>
            <a:off x="565530" y="4671344"/>
            <a:ext cx="1956169" cy="615553"/>
          </a:xfrm>
          <a:prstGeom prst="rect">
            <a:avLst/>
          </a:prstGeom>
          <a:solidFill>
            <a:srgbClr val="FF6600"/>
          </a:solidFill>
          <a:ln>
            <a:solidFill>
              <a:srgbClr val="FF6600"/>
            </a:solidFill>
          </a:ln>
        </p:spPr>
        <p:txBody>
          <a:bodyPr wrap="square" rtlCol="0">
            <a:spAutoFit/>
          </a:bodyPr>
          <a:lstStyle/>
          <a:p>
            <a:pPr algn="ctr"/>
            <a:r>
              <a:rPr lang="en-US" sz="1700" b="1" dirty="0" smtClean="0"/>
              <a:t>Change names of VMs</a:t>
            </a:r>
            <a:endParaRPr lang="en-US" sz="1700" b="1" dirty="0"/>
          </a:p>
        </p:txBody>
      </p:sp>
      <p:grpSp>
        <p:nvGrpSpPr>
          <p:cNvPr id="30" name="Group 29"/>
          <p:cNvGrpSpPr/>
          <p:nvPr/>
        </p:nvGrpSpPr>
        <p:grpSpPr>
          <a:xfrm>
            <a:off x="197076" y="202609"/>
            <a:ext cx="541209" cy="452517"/>
            <a:chOff x="-1207111" y="3269829"/>
            <a:chExt cx="541209" cy="452517"/>
          </a:xfrm>
        </p:grpSpPr>
        <p:sp>
          <p:nvSpPr>
            <p:cNvPr id="31" name="Oval 30"/>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32" name="TextBox 31"/>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2" name="Picture 1"/>
          <p:cNvPicPr>
            <a:picLocks noChangeAspect="1"/>
          </p:cNvPicPr>
          <p:nvPr/>
        </p:nvPicPr>
        <p:blipFill>
          <a:blip r:embed="rId3"/>
          <a:stretch>
            <a:fillRect/>
          </a:stretch>
        </p:blipFill>
        <p:spPr>
          <a:xfrm>
            <a:off x="793025" y="202608"/>
            <a:ext cx="5564616" cy="3388569"/>
          </a:xfrm>
          <a:prstGeom prst="rect">
            <a:avLst/>
          </a:prstGeom>
          <a:ln w="57150" cmpd="sng">
            <a:solidFill>
              <a:srgbClr val="FF6600"/>
            </a:solidFill>
          </a:ln>
        </p:spPr>
      </p:pic>
      <p:pic>
        <p:nvPicPr>
          <p:cNvPr id="3" name="Picture 2"/>
          <p:cNvPicPr>
            <a:picLocks noChangeAspect="1"/>
          </p:cNvPicPr>
          <p:nvPr/>
        </p:nvPicPr>
        <p:blipFill>
          <a:blip r:embed="rId4"/>
          <a:stretch>
            <a:fillRect/>
          </a:stretch>
        </p:blipFill>
        <p:spPr>
          <a:xfrm>
            <a:off x="3113303" y="3777310"/>
            <a:ext cx="5877432" cy="3855647"/>
          </a:xfrm>
          <a:prstGeom prst="rect">
            <a:avLst/>
          </a:prstGeom>
          <a:ln w="57150" cmpd="sng">
            <a:solidFill>
              <a:srgbClr val="FF6600"/>
            </a:solidFill>
          </a:ln>
        </p:spPr>
      </p:pic>
      <p:cxnSp>
        <p:nvCxnSpPr>
          <p:cNvPr id="25" name="Straight Connector 24"/>
          <p:cNvCxnSpPr/>
          <p:nvPr/>
        </p:nvCxnSpPr>
        <p:spPr>
          <a:xfrm flipV="1">
            <a:off x="2878759" y="851600"/>
            <a:ext cx="469087" cy="615406"/>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3699020" y="1267879"/>
            <a:ext cx="715316" cy="39825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6590849" y="4417426"/>
            <a:ext cx="510988" cy="596382"/>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168948" y="4671344"/>
            <a:ext cx="715316" cy="39825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559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cxnSp>
        <p:nvCxnSpPr>
          <p:cNvPr id="25" name="Straight Connector 24"/>
          <p:cNvCxnSpPr/>
          <p:nvPr/>
        </p:nvCxnSpPr>
        <p:spPr>
          <a:xfrm flipV="1">
            <a:off x="6276247" y="4551741"/>
            <a:ext cx="469087" cy="615406"/>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97076" y="202609"/>
            <a:ext cx="541209" cy="452517"/>
            <a:chOff x="-1207111" y="3269829"/>
            <a:chExt cx="541209" cy="452517"/>
          </a:xfrm>
        </p:grpSpPr>
        <p:sp>
          <p:nvSpPr>
            <p:cNvPr id="31" name="Oval 30"/>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32" name="TextBox 31"/>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sp>
        <p:nvSpPr>
          <p:cNvPr id="23" name="TextBox 22"/>
          <p:cNvSpPr txBox="1"/>
          <p:nvPr/>
        </p:nvSpPr>
        <p:spPr>
          <a:xfrm>
            <a:off x="502089" y="4742235"/>
            <a:ext cx="1956169" cy="615553"/>
          </a:xfrm>
          <a:prstGeom prst="rect">
            <a:avLst/>
          </a:prstGeom>
          <a:solidFill>
            <a:srgbClr val="FF6600"/>
          </a:solidFill>
          <a:ln>
            <a:solidFill>
              <a:srgbClr val="FF6600"/>
            </a:solidFill>
          </a:ln>
        </p:spPr>
        <p:txBody>
          <a:bodyPr wrap="square" rtlCol="0">
            <a:spAutoFit/>
          </a:bodyPr>
          <a:lstStyle/>
          <a:p>
            <a:pPr algn="ctr"/>
            <a:r>
              <a:rPr lang="en-US" sz="1700" b="1" dirty="0" smtClean="0"/>
              <a:t>Set IP and mask of interfaces</a:t>
            </a:r>
            <a:endParaRPr lang="en-US" sz="1700" b="1" dirty="0"/>
          </a:p>
        </p:txBody>
      </p:sp>
      <p:pic>
        <p:nvPicPr>
          <p:cNvPr id="2" name="Picture 1"/>
          <p:cNvPicPr>
            <a:picLocks noChangeAspect="1"/>
          </p:cNvPicPr>
          <p:nvPr/>
        </p:nvPicPr>
        <p:blipFill>
          <a:blip r:embed="rId3"/>
          <a:stretch>
            <a:fillRect/>
          </a:stretch>
        </p:blipFill>
        <p:spPr>
          <a:xfrm>
            <a:off x="3079376" y="3757118"/>
            <a:ext cx="5952240" cy="2999740"/>
          </a:xfrm>
          <a:prstGeom prst="rect">
            <a:avLst/>
          </a:prstGeom>
          <a:ln w="38100" cmpd="sng">
            <a:solidFill>
              <a:srgbClr val="FF6600"/>
            </a:solidFill>
          </a:ln>
        </p:spPr>
      </p:pic>
      <p:pic>
        <p:nvPicPr>
          <p:cNvPr id="3" name="Picture 2"/>
          <p:cNvPicPr>
            <a:picLocks noChangeAspect="1"/>
          </p:cNvPicPr>
          <p:nvPr/>
        </p:nvPicPr>
        <p:blipFill>
          <a:blip r:embed="rId4"/>
          <a:stretch>
            <a:fillRect/>
          </a:stretch>
        </p:blipFill>
        <p:spPr>
          <a:xfrm>
            <a:off x="846923" y="76799"/>
            <a:ext cx="5150272" cy="3554532"/>
          </a:xfrm>
          <a:prstGeom prst="rect">
            <a:avLst/>
          </a:prstGeom>
          <a:ln w="38100" cmpd="sng">
            <a:solidFill>
              <a:srgbClr val="FF6600"/>
            </a:solidFill>
          </a:ln>
        </p:spPr>
      </p:pic>
      <p:sp>
        <p:nvSpPr>
          <p:cNvPr id="24" name="Oval 23"/>
          <p:cNvSpPr/>
          <p:nvPr/>
        </p:nvSpPr>
        <p:spPr>
          <a:xfrm>
            <a:off x="2564373" y="1284028"/>
            <a:ext cx="3252998" cy="596382"/>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065412" y="5731389"/>
            <a:ext cx="1048143" cy="797898"/>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4981549" y="5167147"/>
            <a:ext cx="510988" cy="596382"/>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704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50969" y="146419"/>
            <a:ext cx="541209" cy="452517"/>
            <a:chOff x="-1207111" y="3269829"/>
            <a:chExt cx="541209" cy="452517"/>
          </a:xfrm>
        </p:grpSpPr>
        <p:sp>
          <p:nvSpPr>
            <p:cNvPr id="15" name="Oval 14"/>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6" name="TextBox 15"/>
            <p:cNvSpPr txBox="1"/>
            <p:nvPr/>
          </p:nvSpPr>
          <p:spPr>
            <a:xfrm>
              <a:off x="-1207111" y="3287152"/>
              <a:ext cx="541209" cy="400110"/>
            </a:xfrm>
            <a:prstGeom prst="rect">
              <a:avLst/>
            </a:prstGeom>
            <a:noFill/>
          </p:spPr>
          <p:txBody>
            <a:bodyPr wrap="none" rtlCol="0">
              <a:spAutoFit/>
            </a:bodyPr>
            <a:lstStyle/>
            <a:p>
              <a:r>
                <a:rPr lang="en-US" sz="2000" b="1" dirty="0" smtClean="0"/>
                <a:t>3.3</a:t>
              </a:r>
              <a:endParaRPr lang="en-US" sz="2000" b="1" dirty="0"/>
            </a:p>
          </p:txBody>
        </p:sp>
      </p:grpSp>
      <p:pic>
        <p:nvPicPr>
          <p:cNvPr id="2" name="Picture 1"/>
          <p:cNvPicPr>
            <a:picLocks noChangeAspect="1"/>
          </p:cNvPicPr>
          <p:nvPr/>
        </p:nvPicPr>
        <p:blipFill rotWithShape="1">
          <a:blip r:embed="rId3"/>
          <a:srcRect l="3145" r="19215"/>
          <a:stretch/>
        </p:blipFill>
        <p:spPr>
          <a:xfrm>
            <a:off x="4996930" y="3543827"/>
            <a:ext cx="4016421" cy="3021904"/>
          </a:xfrm>
          <a:prstGeom prst="rect">
            <a:avLst/>
          </a:prstGeom>
          <a:ln w="38100" cmpd="sng">
            <a:solidFill>
              <a:srgbClr val="FF6600"/>
            </a:solidFill>
          </a:ln>
        </p:spPr>
      </p:pic>
      <p:pic>
        <p:nvPicPr>
          <p:cNvPr id="3" name="Picture 2"/>
          <p:cNvPicPr>
            <a:picLocks noChangeAspect="1"/>
          </p:cNvPicPr>
          <p:nvPr/>
        </p:nvPicPr>
        <p:blipFill rotWithShape="1">
          <a:blip r:embed="rId4"/>
          <a:srcRect r="24131"/>
          <a:stretch/>
        </p:blipFill>
        <p:spPr>
          <a:xfrm>
            <a:off x="637135" y="261401"/>
            <a:ext cx="3375044" cy="2682960"/>
          </a:xfrm>
          <a:prstGeom prst="rect">
            <a:avLst/>
          </a:prstGeom>
          <a:ln w="38100" cmpd="sng">
            <a:solidFill>
              <a:srgbClr val="FF6600"/>
            </a:solidFill>
          </a:ln>
        </p:spPr>
      </p:pic>
      <p:cxnSp>
        <p:nvCxnSpPr>
          <p:cNvPr id="17" name="Straight Connector 16"/>
          <p:cNvCxnSpPr/>
          <p:nvPr/>
        </p:nvCxnSpPr>
        <p:spPr>
          <a:xfrm flipV="1">
            <a:off x="803625" y="200839"/>
            <a:ext cx="582799" cy="343464"/>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621027" y="6030733"/>
            <a:ext cx="582799" cy="343464"/>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3"/>
          <a:srcRect l="3924" r="20198"/>
          <a:stretch/>
        </p:blipFill>
        <p:spPr>
          <a:xfrm>
            <a:off x="370872" y="3543827"/>
            <a:ext cx="4012178" cy="3088845"/>
          </a:xfrm>
          <a:prstGeom prst="rect">
            <a:avLst/>
          </a:prstGeom>
          <a:ln w="38100" cmpd="sng">
            <a:solidFill>
              <a:srgbClr val="FF6600"/>
            </a:solidFill>
          </a:ln>
        </p:spPr>
      </p:pic>
      <p:sp>
        <p:nvSpPr>
          <p:cNvPr id="6" name="Right Arrow 5"/>
          <p:cNvSpPr/>
          <p:nvPr/>
        </p:nvSpPr>
        <p:spPr>
          <a:xfrm>
            <a:off x="4472960" y="4809872"/>
            <a:ext cx="438305" cy="478404"/>
          </a:xfrm>
          <a:prstGeom prst="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536947" y="4466408"/>
            <a:ext cx="582799" cy="343464"/>
          </a:xfrm>
          <a:prstGeom prst="line">
            <a:avLst/>
          </a:prstGeom>
          <a:ln w="101600" cmpd="sng">
            <a:solidFill>
              <a:srgbClr val="FF66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78420" y="4394065"/>
            <a:ext cx="1329843" cy="505711"/>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r="17940"/>
          <a:stretch/>
        </p:blipFill>
        <p:spPr>
          <a:xfrm>
            <a:off x="5225946" y="200839"/>
            <a:ext cx="3708736" cy="2743522"/>
          </a:xfrm>
          <a:prstGeom prst="rect">
            <a:avLst/>
          </a:prstGeom>
          <a:ln w="38100" cmpd="sng">
            <a:solidFill>
              <a:srgbClr val="FF6600"/>
            </a:solidFill>
          </a:ln>
        </p:spPr>
      </p:pic>
      <p:sp>
        <p:nvSpPr>
          <p:cNvPr id="21" name="Right Arrow 20"/>
          <p:cNvSpPr/>
          <p:nvPr/>
        </p:nvSpPr>
        <p:spPr>
          <a:xfrm>
            <a:off x="4434635" y="1403940"/>
            <a:ext cx="438305" cy="478404"/>
          </a:xfrm>
          <a:prstGeom prst="right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4791650" y="3428329"/>
            <a:ext cx="2250920" cy="353943"/>
          </a:xfrm>
          <a:prstGeom prst="rect">
            <a:avLst/>
          </a:prstGeom>
          <a:solidFill>
            <a:srgbClr val="FF6600"/>
          </a:solidFill>
        </p:spPr>
        <p:txBody>
          <a:bodyPr wrap="square" rtlCol="0">
            <a:spAutoFit/>
          </a:bodyPr>
          <a:lstStyle/>
          <a:p>
            <a:pPr algn="ctr"/>
            <a:r>
              <a:rPr lang="en-US" sz="1700" b="1" dirty="0" smtClean="0"/>
              <a:t>Reserve resources</a:t>
            </a:r>
            <a:endParaRPr lang="en-US" sz="1700" b="1" dirty="0"/>
          </a:p>
        </p:txBody>
      </p:sp>
      <p:sp>
        <p:nvSpPr>
          <p:cNvPr id="22" name="TextBox 21"/>
          <p:cNvSpPr txBox="1"/>
          <p:nvPr/>
        </p:nvSpPr>
        <p:spPr>
          <a:xfrm>
            <a:off x="1895619" y="146419"/>
            <a:ext cx="2250920" cy="353943"/>
          </a:xfrm>
          <a:prstGeom prst="rect">
            <a:avLst/>
          </a:prstGeom>
          <a:solidFill>
            <a:srgbClr val="FF6600"/>
          </a:solidFill>
        </p:spPr>
        <p:txBody>
          <a:bodyPr wrap="square" rtlCol="0">
            <a:spAutoFit/>
          </a:bodyPr>
          <a:lstStyle/>
          <a:p>
            <a:pPr algn="ctr"/>
            <a:r>
              <a:rPr lang="en-US" sz="1700" b="1" dirty="0" smtClean="0"/>
              <a:t>Reserve resources</a:t>
            </a:r>
            <a:endParaRPr lang="en-US" sz="1700" b="1" dirty="0"/>
          </a:p>
        </p:txBody>
      </p:sp>
      <p:sp>
        <p:nvSpPr>
          <p:cNvPr id="23" name="TextBox 22"/>
          <p:cNvSpPr txBox="1"/>
          <p:nvPr/>
        </p:nvSpPr>
        <p:spPr>
          <a:xfrm>
            <a:off x="181835" y="3366855"/>
            <a:ext cx="2456542" cy="353943"/>
          </a:xfrm>
          <a:prstGeom prst="rect">
            <a:avLst/>
          </a:prstGeom>
          <a:solidFill>
            <a:srgbClr val="FF6600"/>
          </a:solidFill>
        </p:spPr>
        <p:txBody>
          <a:bodyPr wrap="square" rtlCol="0">
            <a:spAutoFit/>
          </a:bodyPr>
          <a:lstStyle/>
          <a:p>
            <a:pPr algn="ctr"/>
            <a:r>
              <a:rPr lang="en-US" sz="1700" b="1" dirty="0" smtClean="0"/>
              <a:t>Bind to an Aggregate</a:t>
            </a:r>
            <a:endParaRPr lang="en-US" sz="1700" b="1" dirty="0"/>
          </a:p>
        </p:txBody>
      </p:sp>
      <p:sp>
        <p:nvSpPr>
          <p:cNvPr id="24" name="TextBox 23"/>
          <p:cNvSpPr txBox="1"/>
          <p:nvPr/>
        </p:nvSpPr>
        <p:spPr>
          <a:xfrm>
            <a:off x="6556809" y="84429"/>
            <a:ext cx="2456542" cy="353943"/>
          </a:xfrm>
          <a:prstGeom prst="rect">
            <a:avLst/>
          </a:prstGeom>
          <a:solidFill>
            <a:srgbClr val="FF6600"/>
          </a:solidFill>
        </p:spPr>
        <p:txBody>
          <a:bodyPr wrap="square" rtlCol="0">
            <a:spAutoFit/>
          </a:bodyPr>
          <a:lstStyle/>
          <a:p>
            <a:pPr algn="ctr"/>
            <a:r>
              <a:rPr lang="en-US" sz="1700" b="1" dirty="0" smtClean="0"/>
              <a:t>Select a Slice</a:t>
            </a:r>
            <a:endParaRPr lang="en-US" sz="1700" b="1" dirty="0"/>
          </a:p>
        </p:txBody>
      </p:sp>
    </p:spTree>
    <p:extLst>
      <p:ext uri="{BB962C8B-B14F-4D97-AF65-F5344CB8AC3E}">
        <p14:creationId xmlns:p14="http://schemas.microsoft.com/office/powerpoint/2010/main" val="3238416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1" name="TextBox 40"/>
          <p:cNvSpPr txBox="1"/>
          <p:nvPr/>
        </p:nvSpPr>
        <p:spPr>
          <a:xfrm>
            <a:off x="842078" y="4587784"/>
            <a:ext cx="2250920" cy="615553"/>
          </a:xfrm>
          <a:prstGeom prst="rect">
            <a:avLst/>
          </a:prstGeom>
          <a:solidFill>
            <a:srgbClr val="FF6600"/>
          </a:solidFill>
        </p:spPr>
        <p:txBody>
          <a:bodyPr wrap="square" rtlCol="0">
            <a:spAutoFit/>
          </a:bodyPr>
          <a:lstStyle/>
          <a:p>
            <a:pPr algn="ctr"/>
            <a:r>
              <a:rPr lang="en-US" sz="1700" b="1" dirty="0" smtClean="0"/>
              <a:t>Resources are READY!!!</a:t>
            </a:r>
            <a:endParaRPr lang="en-US" sz="1700" b="1" dirty="0"/>
          </a:p>
        </p:txBody>
      </p:sp>
      <p:grpSp>
        <p:nvGrpSpPr>
          <p:cNvPr id="10" name="Group 9"/>
          <p:cNvGrpSpPr/>
          <p:nvPr/>
        </p:nvGrpSpPr>
        <p:grpSpPr>
          <a:xfrm>
            <a:off x="197076" y="202609"/>
            <a:ext cx="543739" cy="452517"/>
            <a:chOff x="-1207111" y="3269829"/>
            <a:chExt cx="543739" cy="452517"/>
          </a:xfrm>
        </p:grpSpPr>
        <p:sp>
          <p:nvSpPr>
            <p:cNvPr id="14" name="Oval 13"/>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1207111" y="3287152"/>
              <a:ext cx="543739" cy="400110"/>
            </a:xfrm>
            <a:prstGeom prst="rect">
              <a:avLst/>
            </a:prstGeom>
            <a:noFill/>
          </p:spPr>
          <p:txBody>
            <a:bodyPr wrap="none" rtlCol="0">
              <a:spAutoFit/>
            </a:bodyPr>
            <a:lstStyle/>
            <a:p>
              <a:r>
                <a:rPr lang="en-US" sz="2000" b="1" dirty="0" smtClean="0"/>
                <a:t>3.4</a:t>
              </a:r>
              <a:endParaRPr lang="en-US" sz="2000" b="1" dirty="0"/>
            </a:p>
          </p:txBody>
        </p:sp>
      </p:grpSp>
      <p:pic>
        <p:nvPicPr>
          <p:cNvPr id="2" name="Picture 1"/>
          <p:cNvPicPr>
            <a:picLocks noChangeAspect="1"/>
          </p:cNvPicPr>
          <p:nvPr/>
        </p:nvPicPr>
        <p:blipFill>
          <a:blip r:embed="rId3"/>
          <a:stretch>
            <a:fillRect/>
          </a:stretch>
        </p:blipFill>
        <p:spPr>
          <a:xfrm>
            <a:off x="3700296" y="3495509"/>
            <a:ext cx="5301385" cy="3318695"/>
          </a:xfrm>
          <a:prstGeom prst="rect">
            <a:avLst/>
          </a:prstGeom>
          <a:ln w="38100" cmpd="sng">
            <a:solidFill>
              <a:srgbClr val="FF6600"/>
            </a:solidFill>
          </a:ln>
        </p:spPr>
      </p:pic>
      <p:pic>
        <p:nvPicPr>
          <p:cNvPr id="3" name="Picture 2"/>
          <p:cNvPicPr>
            <a:picLocks noChangeAspect="1"/>
          </p:cNvPicPr>
          <p:nvPr/>
        </p:nvPicPr>
        <p:blipFill>
          <a:blip r:embed="rId4"/>
          <a:stretch>
            <a:fillRect/>
          </a:stretch>
        </p:blipFill>
        <p:spPr>
          <a:xfrm>
            <a:off x="762711" y="109289"/>
            <a:ext cx="5393526" cy="3260110"/>
          </a:xfrm>
          <a:prstGeom prst="rect">
            <a:avLst/>
          </a:prstGeom>
          <a:ln w="38100" cmpd="sng">
            <a:solidFill>
              <a:srgbClr val="FF6600"/>
            </a:solidFill>
          </a:ln>
        </p:spPr>
      </p:pic>
    </p:spTree>
    <p:extLst>
      <p:ext uri="{BB962C8B-B14F-4D97-AF65-F5344CB8AC3E}">
        <p14:creationId xmlns:p14="http://schemas.microsoft.com/office/powerpoint/2010/main" val="479383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Hands On Exercise</a:t>
            </a:r>
            <a:endParaRPr lang="en-US" sz="4000" dirty="0"/>
          </a:p>
        </p:txBody>
      </p:sp>
      <p:sp>
        <p:nvSpPr>
          <p:cNvPr id="3" name="Content Placeholder 2"/>
          <p:cNvSpPr>
            <a:spLocks noGrp="1"/>
          </p:cNvSpPr>
          <p:nvPr>
            <p:ph idx="1"/>
          </p:nvPr>
        </p:nvSpPr>
        <p:spPr/>
        <p:txBody>
          <a:bodyPr/>
          <a:lstStyle/>
          <a:p>
            <a:pPr marL="0" indent="0" algn="ctr">
              <a:buNone/>
            </a:pPr>
            <a:r>
              <a:rPr lang="en-US" sz="3200" b="1" dirty="0" smtClean="0"/>
              <a:t>Do a Simple </a:t>
            </a:r>
            <a:r>
              <a:rPr lang="en-US" sz="3200" b="1" dirty="0" smtClean="0"/>
              <a:t>Experiment</a:t>
            </a:r>
            <a:endParaRPr lang="en-US" sz="3200" b="1" dirty="0" smtClean="0"/>
          </a:p>
          <a:p>
            <a:pPr marL="0" indent="0">
              <a:buNone/>
            </a:pPr>
            <a:endParaRPr lang="en-US" dirty="0" smtClean="0"/>
          </a:p>
          <a:p>
            <a:pPr marL="0" indent="0" algn="ctr">
              <a:buNone/>
            </a:pPr>
            <a:r>
              <a:rPr lang="en-US" dirty="0" smtClean="0"/>
              <a:t>Reserve two VMs connected at Layer 2</a:t>
            </a:r>
          </a:p>
        </p:txBody>
      </p:sp>
      <p:grpSp>
        <p:nvGrpSpPr>
          <p:cNvPr id="25" name="Group 24"/>
          <p:cNvGrpSpPr/>
          <p:nvPr/>
        </p:nvGrpSpPr>
        <p:grpSpPr>
          <a:xfrm>
            <a:off x="948163" y="3311251"/>
            <a:ext cx="7442050" cy="1764575"/>
            <a:chOff x="857455" y="3764848"/>
            <a:chExt cx="7442050" cy="1764575"/>
          </a:xfrm>
        </p:grpSpPr>
        <p:sp>
          <p:nvSpPr>
            <p:cNvPr id="7" name="Can 6"/>
            <p:cNvSpPr/>
            <p:nvPr/>
          </p:nvSpPr>
          <p:spPr>
            <a:xfrm rot="16200000" flipH="1">
              <a:off x="4343501" y="2824397"/>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05071" y="4243757"/>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1" name="Picture 2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644" y="3764848"/>
              <a:ext cx="1984861" cy="1701075"/>
            </a:xfrm>
            <a:prstGeom prst="rect">
              <a:avLst/>
            </a:prstGeom>
          </p:spPr>
        </p:pic>
        <p:sp>
          <p:nvSpPr>
            <p:cNvPr id="22" name="TextBox 21"/>
            <p:cNvSpPr txBox="1"/>
            <p:nvPr/>
          </p:nvSpPr>
          <p:spPr>
            <a:xfrm>
              <a:off x="6369322" y="4001878"/>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pic>
          <p:nvPicPr>
            <p:cNvPr id="23" name="Picture 22"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7455" y="3828348"/>
              <a:ext cx="1984861" cy="1701075"/>
            </a:xfrm>
            <a:prstGeom prst="rect">
              <a:avLst/>
            </a:prstGeom>
          </p:spPr>
        </p:pic>
        <p:sp>
          <p:nvSpPr>
            <p:cNvPr id="24" name="TextBox 23"/>
            <p:cNvSpPr txBox="1"/>
            <p:nvPr/>
          </p:nvSpPr>
          <p:spPr>
            <a:xfrm>
              <a:off x="1588409" y="4066785"/>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grpSp>
      <p:sp>
        <p:nvSpPr>
          <p:cNvPr id="4" name="TextBox 3"/>
          <p:cNvSpPr txBox="1"/>
          <p:nvPr/>
        </p:nvSpPr>
        <p:spPr>
          <a:xfrm>
            <a:off x="4381304" y="67330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52157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ecute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376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b="1" dirty="0" smtClean="0"/>
              <a:t>Part II: Execute</a:t>
            </a:r>
            <a:endParaRPr lang="en-US" sz="2600" dirty="0" smtClean="0"/>
          </a:p>
          <a:p>
            <a:pPr marL="0" indent="0">
              <a:buFontTx/>
              <a:buNone/>
            </a:pPr>
            <a:endParaRPr lang="en-US" sz="2600" dirty="0" smtClean="0"/>
          </a:p>
          <a:p>
            <a:pPr marL="0" indent="0">
              <a:buFontTx/>
              <a:buNone/>
            </a:pPr>
            <a:endParaRPr lang="en-US" sz="2600" dirty="0"/>
          </a:p>
          <a:p>
            <a:pPr marL="0" indent="0">
              <a:buFontTx/>
              <a:buNone/>
            </a:pPr>
            <a:endParaRPr lang="en-US" sz="2600" dirty="0" smtClean="0"/>
          </a:p>
          <a:p>
            <a:pPr marL="0" indent="0">
              <a:buFontTx/>
              <a:buNone/>
            </a:pPr>
            <a:endParaRPr lang="en-US" sz="2600" dirty="0" smtClean="0"/>
          </a:p>
          <a:p>
            <a:r>
              <a:rPr lang="en-US" sz="2600" dirty="0" smtClean="0"/>
              <a:t>Part III: Finish</a:t>
            </a:r>
          </a:p>
        </p:txBody>
      </p:sp>
    </p:spTree>
    <p:extLst>
      <p:ext uri="{BB962C8B-B14F-4D97-AF65-F5344CB8AC3E}">
        <p14:creationId xmlns:p14="http://schemas.microsoft.com/office/powerpoint/2010/main" val="1022316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267"/>
            <a:ext cx="8229600" cy="1143000"/>
          </a:xfrm>
        </p:spPr>
        <p:txBody>
          <a:bodyPr/>
          <a:lstStyle/>
          <a:p>
            <a:r>
              <a:rPr lang="en-US" sz="3600" dirty="0" smtClean="0"/>
              <a:t>Part II: </a:t>
            </a:r>
            <a:br>
              <a:rPr lang="en-US" sz="3600" dirty="0" smtClean="0"/>
            </a:br>
            <a:r>
              <a:rPr lang="en-US" sz="3600" dirty="0" smtClean="0"/>
              <a:t>Execute Experiment</a:t>
            </a:r>
            <a:endParaRPr lang="en-US" sz="3600" dirty="0"/>
          </a:p>
        </p:txBody>
      </p:sp>
      <p:sp>
        <p:nvSpPr>
          <p:cNvPr id="3" name="Content Placeholder 2"/>
          <p:cNvSpPr>
            <a:spLocks noGrp="1"/>
          </p:cNvSpPr>
          <p:nvPr>
            <p:ph idx="1"/>
          </p:nvPr>
        </p:nvSpPr>
        <p:spPr>
          <a:xfrm>
            <a:off x="458156" y="3975216"/>
            <a:ext cx="8458200" cy="2679583"/>
          </a:xfrm>
          <a:solidFill>
            <a:srgbClr val="008000">
              <a:alpha val="20000"/>
            </a:srgbClr>
          </a:solidFill>
        </p:spPr>
        <p:txBody>
          <a:bodyPr/>
          <a:lstStyle/>
          <a:p>
            <a:pPr marL="0" indent="0">
              <a:buNone/>
            </a:pPr>
            <a:r>
              <a:rPr lang="en-US" sz="2400" dirty="0" smtClean="0"/>
              <a:t>4.1 Login to all three nodes </a:t>
            </a:r>
          </a:p>
          <a:p>
            <a:pPr marL="0" indent="0">
              <a:buNone/>
            </a:pPr>
            <a:r>
              <a:rPr lang="en-US" sz="2400" dirty="0" smtClean="0"/>
              <a:t>5.1 Test Connectivity</a:t>
            </a:r>
          </a:p>
          <a:p>
            <a:pPr marL="0" indent="0">
              <a:buNone/>
            </a:pPr>
            <a:r>
              <a:rPr lang="en-US" sz="2400" dirty="0" smtClean="0"/>
              <a:t>5.2 Explore the Data and Control Planes</a:t>
            </a:r>
            <a:endParaRPr lang="en-US" sz="2400" dirty="0" smtClean="0">
              <a:latin typeface="Arieal"/>
              <a:cs typeface="Arieal"/>
            </a:endParaRPr>
          </a:p>
          <a:p>
            <a:pPr marL="0" indent="0">
              <a:buNone/>
            </a:pPr>
            <a:r>
              <a:rPr lang="en-US" sz="2400" dirty="0" smtClean="0"/>
              <a:t>6.1 Logout of nodes</a:t>
            </a:r>
          </a:p>
        </p:txBody>
      </p:sp>
      <p:cxnSp>
        <p:nvCxnSpPr>
          <p:cNvPr id="7" name="Straight Connector 6"/>
          <p:cNvCxnSpPr/>
          <p:nvPr/>
        </p:nvCxnSpPr>
        <p:spPr>
          <a:xfrm flipV="1">
            <a:off x="2652940" y="2051098"/>
            <a:ext cx="518620" cy="35188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628952" y="1945852"/>
            <a:ext cx="731657" cy="5042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3008513" y="1233829"/>
            <a:ext cx="2992039" cy="1037302"/>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Internet</a:t>
            </a:r>
            <a:endParaRPr lang="en-US" sz="2000" dirty="0">
              <a:solidFill>
                <a:schemeClr val="tx1"/>
              </a:solidFill>
            </a:endParaRPr>
          </a:p>
        </p:txBody>
      </p:sp>
      <p:cxnSp>
        <p:nvCxnSpPr>
          <p:cNvPr id="10" name="Straight Connector 9"/>
          <p:cNvCxnSpPr/>
          <p:nvPr/>
        </p:nvCxnSpPr>
        <p:spPr>
          <a:xfrm flipV="1">
            <a:off x="2652940" y="2894838"/>
            <a:ext cx="3724366" cy="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37253" y="3194859"/>
            <a:ext cx="2006529" cy="369332"/>
          </a:xfrm>
          <a:prstGeom prst="rect">
            <a:avLst/>
          </a:prstGeom>
          <a:noFill/>
        </p:spPr>
        <p:txBody>
          <a:bodyPr wrap="square" rtlCol="0">
            <a:spAutoFit/>
          </a:bodyPr>
          <a:lstStyle/>
          <a:p>
            <a:pPr algn="ctr"/>
            <a:r>
              <a:rPr lang="en-US" dirty="0" smtClean="0"/>
              <a:t>Data Interfaces</a:t>
            </a:r>
            <a:endParaRPr lang="en-US" dirty="0"/>
          </a:p>
        </p:txBody>
      </p:sp>
      <p:cxnSp>
        <p:nvCxnSpPr>
          <p:cNvPr id="12" name="Straight Arrow Connector 11"/>
          <p:cNvCxnSpPr/>
          <p:nvPr/>
        </p:nvCxnSpPr>
        <p:spPr>
          <a:xfrm flipH="1" flipV="1">
            <a:off x="2652940" y="3022082"/>
            <a:ext cx="884315" cy="33705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08528" y="3022082"/>
            <a:ext cx="737047" cy="330846"/>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778490" y="2445497"/>
            <a:ext cx="758764"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43783" y="2445497"/>
            <a:ext cx="696876"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50026" y="2283433"/>
            <a:ext cx="2006529" cy="369332"/>
          </a:xfrm>
          <a:prstGeom prst="rect">
            <a:avLst/>
          </a:prstGeom>
          <a:noFill/>
        </p:spPr>
        <p:txBody>
          <a:bodyPr wrap="none" rtlCol="0">
            <a:spAutoFit/>
          </a:bodyPr>
          <a:lstStyle/>
          <a:p>
            <a:r>
              <a:rPr lang="en-US" dirty="0" smtClean="0"/>
              <a:t>Control Interfaces</a:t>
            </a:r>
            <a:endParaRPr lang="en-US" dirty="0"/>
          </a:p>
        </p:txBody>
      </p:sp>
      <p:sp>
        <p:nvSpPr>
          <p:cNvPr id="35" name="TextBox 34"/>
          <p:cNvSpPr txBox="1"/>
          <p:nvPr/>
        </p:nvSpPr>
        <p:spPr>
          <a:xfrm rot="19994604">
            <a:off x="3026970" y="1374245"/>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sp>
        <p:nvSpPr>
          <p:cNvPr id="31" name="Can 30"/>
          <p:cNvSpPr/>
          <p:nvPr/>
        </p:nvSpPr>
        <p:spPr>
          <a:xfrm rot="16200000" flipH="1">
            <a:off x="4378410" y="1429766"/>
            <a:ext cx="337810" cy="2906474"/>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199548" y="2658034"/>
            <a:ext cx="2637317" cy="400110"/>
          </a:xfrm>
          <a:prstGeom prst="rect">
            <a:avLst/>
          </a:prstGeom>
          <a:noFill/>
        </p:spPr>
        <p:txBody>
          <a:bodyPr wrap="square" rtlCol="0">
            <a:spAutoFit/>
          </a:bodyPr>
          <a:lstStyle/>
          <a:p>
            <a:pPr algn="ctr"/>
            <a:r>
              <a:rPr lang="en-US" sz="2000" dirty="0" smtClean="0">
                <a:solidFill>
                  <a:schemeClr val="bg1"/>
                </a:solidFill>
              </a:rPr>
              <a:t>Layer 2</a:t>
            </a:r>
            <a:endParaRPr lang="en-US" sz="2000" dirty="0">
              <a:solidFill>
                <a:schemeClr val="bg1"/>
              </a:solidFill>
            </a:endParaRPr>
          </a:p>
        </p:txBody>
      </p:sp>
      <p:grpSp>
        <p:nvGrpSpPr>
          <p:cNvPr id="36" name="Group 35"/>
          <p:cNvGrpSpPr/>
          <p:nvPr/>
        </p:nvGrpSpPr>
        <p:grpSpPr>
          <a:xfrm>
            <a:off x="2284256" y="467655"/>
            <a:ext cx="1086292" cy="1142311"/>
            <a:chOff x="698630" y="1189038"/>
            <a:chExt cx="2598382" cy="2732377"/>
          </a:xfrm>
        </p:grpSpPr>
        <p:pic>
          <p:nvPicPr>
            <p:cNvPr id="37"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
        <p:nvSpPr>
          <p:cNvPr id="39" name="Freeform 4"/>
          <p:cNvSpPr>
            <a:spLocks/>
          </p:cNvSpPr>
          <p:nvPr/>
        </p:nvSpPr>
        <p:spPr bwMode="auto">
          <a:xfrm rot="19663481" flipH="1" flipV="1">
            <a:off x="2312429" y="1665673"/>
            <a:ext cx="961180" cy="490698"/>
          </a:xfrm>
          <a:custGeom>
            <a:avLst/>
            <a:gdLst>
              <a:gd name="T0" fmla="*/ 0 w 1680"/>
              <a:gd name="T1" fmla="*/ 2147483647 h 480"/>
              <a:gd name="T2" fmla="*/ 2147483647 w 1680"/>
              <a:gd name="T3" fmla="*/ 2147483647 h 480"/>
              <a:gd name="T4" fmla="*/ 2147483647 w 1680"/>
              <a:gd name="T5" fmla="*/ 2147483647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172" y="288"/>
                  <a:pt x="344" y="96"/>
                  <a:pt x="624" y="48"/>
                </a:cubicBezTo>
                <a:cubicBezTo>
                  <a:pt x="904" y="0"/>
                  <a:pt x="1292" y="96"/>
                  <a:pt x="1680" y="192"/>
                </a:cubicBezTo>
              </a:path>
            </a:pathLst>
          </a:custGeom>
          <a:noFill/>
          <a:ln w="9525">
            <a:solidFill>
              <a:schemeClr val="tx1"/>
            </a:solidFill>
            <a:prstDash val="dash"/>
            <a:round/>
            <a:headEnd type="none"/>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 name="Curved Connector 28"/>
          <p:cNvCxnSpPr/>
          <p:nvPr/>
        </p:nvCxnSpPr>
        <p:spPr>
          <a:xfrm>
            <a:off x="3287268" y="1395873"/>
            <a:ext cx="3090038" cy="918471"/>
          </a:xfrm>
          <a:prstGeom prst="curvedConnector3">
            <a:avLst>
              <a:gd name="adj1" fmla="val 86048"/>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53" name="Picture 52"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46" y="2271131"/>
            <a:ext cx="1984861" cy="1701075"/>
          </a:xfrm>
          <a:prstGeom prst="rect">
            <a:avLst/>
          </a:prstGeom>
        </p:spPr>
      </p:pic>
      <p:sp>
        <p:nvSpPr>
          <p:cNvPr id="54" name="TextBox 53"/>
          <p:cNvSpPr txBox="1"/>
          <p:nvPr/>
        </p:nvSpPr>
        <p:spPr>
          <a:xfrm>
            <a:off x="6242424" y="2537911"/>
            <a:ext cx="1210113" cy="353943"/>
          </a:xfrm>
          <a:prstGeom prst="rect">
            <a:avLst/>
          </a:prstGeom>
          <a:noFill/>
        </p:spPr>
        <p:txBody>
          <a:bodyPr wrap="square" rtlCol="0">
            <a:spAutoFit/>
          </a:bodyPr>
          <a:lstStyle/>
          <a:p>
            <a:pPr algn="ctr"/>
            <a:r>
              <a:rPr lang="en-US" sz="1700" dirty="0">
                <a:solidFill>
                  <a:schemeClr val="bg1"/>
                </a:solidFill>
              </a:rPr>
              <a:t>s</a:t>
            </a:r>
            <a:r>
              <a:rPr lang="en-US" sz="1700" dirty="0" smtClean="0">
                <a:solidFill>
                  <a:schemeClr val="bg1"/>
                </a:solidFill>
              </a:rPr>
              <a:t>erver</a:t>
            </a:r>
          </a:p>
        </p:txBody>
      </p:sp>
      <p:pic>
        <p:nvPicPr>
          <p:cNvPr id="55" name="Picture 54"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4648" y="2271131"/>
            <a:ext cx="1984861" cy="1701075"/>
          </a:xfrm>
          <a:prstGeom prst="rect">
            <a:avLst/>
          </a:prstGeom>
        </p:spPr>
      </p:pic>
      <p:sp>
        <p:nvSpPr>
          <p:cNvPr id="56" name="TextBox 55"/>
          <p:cNvSpPr txBox="1"/>
          <p:nvPr/>
        </p:nvSpPr>
        <p:spPr>
          <a:xfrm>
            <a:off x="1556247" y="2537911"/>
            <a:ext cx="1210113" cy="353943"/>
          </a:xfrm>
          <a:prstGeom prst="rect">
            <a:avLst/>
          </a:prstGeom>
          <a:noFill/>
        </p:spPr>
        <p:txBody>
          <a:bodyPr wrap="square" rtlCol="0">
            <a:spAutoFit/>
          </a:bodyPr>
          <a:lstStyle/>
          <a:p>
            <a:pPr algn="ctr"/>
            <a:r>
              <a:rPr lang="en-US" sz="1700" dirty="0">
                <a:solidFill>
                  <a:schemeClr val="bg1"/>
                </a:solidFill>
              </a:rPr>
              <a:t>c</a:t>
            </a:r>
            <a:r>
              <a:rPr lang="en-US" sz="1700" dirty="0" smtClean="0">
                <a:solidFill>
                  <a:schemeClr val="bg1"/>
                </a:solidFill>
              </a:rPr>
              <a:t>lient</a:t>
            </a:r>
          </a:p>
        </p:txBody>
      </p:sp>
    </p:spTree>
    <p:extLst>
      <p:ext uri="{BB962C8B-B14F-4D97-AF65-F5344CB8AC3E}">
        <p14:creationId xmlns:p14="http://schemas.microsoft.com/office/powerpoint/2010/main" val="36490548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843254" y="5063366"/>
            <a:ext cx="1395636" cy="353943"/>
          </a:xfrm>
          <a:prstGeom prst="rect">
            <a:avLst/>
          </a:prstGeom>
          <a:solidFill>
            <a:srgbClr val="008000"/>
          </a:solidFill>
        </p:spPr>
        <p:txBody>
          <a:bodyPr wrap="square" rtlCol="0">
            <a:spAutoFit/>
          </a:bodyPr>
          <a:lstStyle/>
          <a:p>
            <a:pPr algn="ctr"/>
            <a:r>
              <a:rPr lang="en-US" sz="1700" b="1" dirty="0" smtClean="0"/>
              <a:t>Login</a:t>
            </a:r>
            <a:endParaRPr lang="en-US" sz="1700" b="1" dirty="0"/>
          </a:p>
        </p:txBody>
      </p:sp>
      <p:grpSp>
        <p:nvGrpSpPr>
          <p:cNvPr id="20" name="Group 19"/>
          <p:cNvGrpSpPr/>
          <p:nvPr/>
        </p:nvGrpSpPr>
        <p:grpSpPr>
          <a:xfrm>
            <a:off x="230820" y="270791"/>
            <a:ext cx="541209" cy="452517"/>
            <a:chOff x="230820" y="270791"/>
            <a:chExt cx="541209" cy="452517"/>
          </a:xfrm>
        </p:grpSpPr>
        <p:sp>
          <p:nvSpPr>
            <p:cNvPr id="21" name="Oval 2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2" name="TextBox 21"/>
            <p:cNvSpPr txBox="1"/>
            <p:nvPr/>
          </p:nvSpPr>
          <p:spPr>
            <a:xfrm>
              <a:off x="230820" y="280815"/>
              <a:ext cx="541209" cy="400110"/>
            </a:xfrm>
            <a:prstGeom prst="rect">
              <a:avLst/>
            </a:prstGeom>
            <a:noFill/>
          </p:spPr>
          <p:txBody>
            <a:bodyPr wrap="none" rtlCol="0">
              <a:spAutoFit/>
            </a:bodyPr>
            <a:lstStyle/>
            <a:p>
              <a:r>
                <a:rPr lang="en-US" sz="2000" b="1" dirty="0" smtClean="0"/>
                <a:t>4.1</a:t>
              </a:r>
              <a:endParaRPr lang="en-US" sz="2000" b="1" dirty="0"/>
            </a:p>
          </p:txBody>
        </p:sp>
      </p:grpSp>
      <p:pic>
        <p:nvPicPr>
          <p:cNvPr id="2" name="Picture 1"/>
          <p:cNvPicPr>
            <a:picLocks noChangeAspect="1"/>
          </p:cNvPicPr>
          <p:nvPr/>
        </p:nvPicPr>
        <p:blipFill>
          <a:blip r:embed="rId3"/>
          <a:stretch>
            <a:fillRect/>
          </a:stretch>
        </p:blipFill>
        <p:spPr>
          <a:xfrm>
            <a:off x="3517680" y="3803835"/>
            <a:ext cx="5379071" cy="3611411"/>
          </a:xfrm>
          <a:prstGeom prst="rect">
            <a:avLst/>
          </a:prstGeom>
          <a:ln w="38100" cmpd="sng">
            <a:solidFill>
              <a:srgbClr val="008040"/>
            </a:solidFill>
          </a:ln>
        </p:spPr>
      </p:pic>
      <p:pic>
        <p:nvPicPr>
          <p:cNvPr id="3" name="Picture 2"/>
          <p:cNvPicPr>
            <a:picLocks noChangeAspect="1"/>
          </p:cNvPicPr>
          <p:nvPr/>
        </p:nvPicPr>
        <p:blipFill>
          <a:blip r:embed="rId4"/>
          <a:stretch>
            <a:fillRect/>
          </a:stretch>
        </p:blipFill>
        <p:spPr>
          <a:xfrm>
            <a:off x="813804" y="163314"/>
            <a:ext cx="5559780" cy="3388665"/>
          </a:xfrm>
          <a:prstGeom prst="rect">
            <a:avLst/>
          </a:prstGeom>
          <a:ln w="38100" cmpd="sng">
            <a:solidFill>
              <a:srgbClr val="008040"/>
            </a:solidFill>
          </a:ln>
        </p:spPr>
      </p:pic>
      <p:cxnSp>
        <p:nvCxnSpPr>
          <p:cNvPr id="19" name="Straight Connector 18"/>
          <p:cNvCxnSpPr/>
          <p:nvPr/>
        </p:nvCxnSpPr>
        <p:spPr>
          <a:xfrm flipV="1">
            <a:off x="1886667" y="829987"/>
            <a:ext cx="352223" cy="491912"/>
          </a:xfrm>
          <a:prstGeom prst="line">
            <a:avLst/>
          </a:prstGeom>
          <a:ln w="76200" cmpd="sng">
            <a:solidFill>
              <a:srgbClr val="008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493757" y="1634167"/>
            <a:ext cx="352223" cy="491912"/>
          </a:xfrm>
          <a:prstGeom prst="line">
            <a:avLst/>
          </a:prstGeom>
          <a:ln w="76200" cmpd="sng">
            <a:solidFill>
              <a:srgbClr val="008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118763" y="5460411"/>
            <a:ext cx="352223" cy="491912"/>
          </a:xfrm>
          <a:prstGeom prst="line">
            <a:avLst/>
          </a:prstGeom>
          <a:ln w="76200" cmpd="sng">
            <a:solidFill>
              <a:srgbClr val="008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41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94325" y="329370"/>
            <a:ext cx="7287353" cy="2867429"/>
          </a:xfrm>
          <a:solidFill>
            <a:schemeClr val="tx1"/>
          </a:solidFill>
          <a:ln w="28575" cmpd="sng">
            <a:solidFill>
              <a:schemeClr val="bg1">
                <a:lumMod val="75000"/>
              </a:schemeClr>
            </a:solidFill>
          </a:ln>
        </p:spPr>
        <p:txBody>
          <a:bodyPr>
            <a:normAutofit/>
          </a:bodyPr>
          <a:lstStyle/>
          <a:p>
            <a:pPr marL="0" indent="0">
              <a:buNone/>
            </a:pPr>
            <a:r>
              <a:rPr lang="en-US" sz="2000" dirty="0" smtClean="0">
                <a:latin typeface="Courier New"/>
                <a:cs typeface="Courier New"/>
              </a:rPr>
              <a:t>$ </a:t>
            </a:r>
            <a:r>
              <a:rPr lang="en-US" sz="2000" dirty="0" err="1">
                <a:latin typeface="Courier New"/>
                <a:cs typeface="Courier New"/>
              </a:rPr>
              <a:t>sudo</a:t>
            </a:r>
            <a:r>
              <a:rPr lang="en-US" sz="2000" dirty="0">
                <a:latin typeface="Courier New"/>
                <a:cs typeface="Courier New"/>
              </a:rPr>
              <a:t> </a:t>
            </a:r>
            <a:r>
              <a:rPr lang="en-US" sz="2000" dirty="0" err="1" smtClean="0">
                <a:latin typeface="Courier New"/>
                <a:cs typeface="Courier New"/>
              </a:rPr>
              <a:t>ifconfig</a:t>
            </a: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r>
              <a:rPr lang="en-US" sz="2000" dirty="0">
                <a:latin typeface="Courier New"/>
                <a:cs typeface="Courier New"/>
              </a:rPr>
              <a:t>$ ping 192.168.1.11</a:t>
            </a:r>
            <a:r>
              <a:rPr lang="en-US" sz="2000" dirty="0" smtClean="0">
                <a:latin typeface="Courier New"/>
                <a:cs typeface="Courier New"/>
              </a:rPr>
              <a:t> </a:t>
            </a:r>
            <a:r>
              <a:rPr lang="en-US" sz="2000" dirty="0">
                <a:latin typeface="Courier New"/>
                <a:cs typeface="Courier New"/>
              </a:rPr>
              <a:t>–c </a:t>
            </a:r>
            <a:r>
              <a:rPr lang="en-US" sz="2000" dirty="0" smtClean="0">
                <a:latin typeface="Courier New"/>
                <a:cs typeface="Courier New"/>
              </a:rPr>
              <a:t>5 # server data </a:t>
            </a:r>
            <a:r>
              <a:rPr lang="en-US" sz="2000" dirty="0" err="1" smtClean="0">
                <a:latin typeface="Courier New"/>
                <a:cs typeface="Courier New"/>
              </a:rPr>
              <a:t>i</a:t>
            </a:r>
            <a:r>
              <a:rPr lang="en-US" sz="2000" dirty="0" smtClean="0">
                <a:latin typeface="Courier New"/>
                <a:cs typeface="Courier New"/>
              </a:rPr>
              <a:t>/f</a:t>
            </a:r>
            <a:endParaRPr lang="en-US" sz="2000" dirty="0">
              <a:latin typeface="Courier New"/>
              <a:cs typeface="Courier New"/>
            </a:endParaRPr>
          </a:p>
          <a:p>
            <a:pPr marL="0" indent="0">
              <a:buNone/>
            </a:pPr>
            <a:r>
              <a:rPr lang="en-US" sz="2000" dirty="0">
                <a:latin typeface="Courier New"/>
                <a:cs typeface="Courier New"/>
              </a:rPr>
              <a:t>$ ping 172.17.1.9 –c </a:t>
            </a:r>
            <a:r>
              <a:rPr lang="en-US" sz="2000" dirty="0" smtClean="0">
                <a:latin typeface="Courier New"/>
                <a:cs typeface="Courier New"/>
              </a:rPr>
              <a:t>5 </a:t>
            </a:r>
            <a:r>
              <a:rPr lang="en-US" sz="2000" dirty="0">
                <a:latin typeface="Courier New"/>
                <a:cs typeface="Courier New"/>
              </a:rPr>
              <a:t># server </a:t>
            </a:r>
            <a:r>
              <a:rPr lang="en-US" sz="2000" dirty="0" smtClean="0">
                <a:latin typeface="Courier New"/>
                <a:cs typeface="Courier New"/>
              </a:rPr>
              <a:t>ctrl </a:t>
            </a:r>
            <a:r>
              <a:rPr lang="en-US" sz="2000" dirty="0" err="1" smtClean="0">
                <a:latin typeface="Courier New"/>
                <a:cs typeface="Courier New"/>
              </a:rPr>
              <a:t>i</a:t>
            </a:r>
            <a:r>
              <a:rPr lang="en-US" sz="2000" dirty="0">
                <a:latin typeface="Courier New"/>
                <a:cs typeface="Courier New"/>
              </a:rPr>
              <a:t>/f</a:t>
            </a:r>
          </a:p>
          <a:p>
            <a:pPr marL="0" indent="0">
              <a:buNone/>
            </a:pPr>
            <a:endParaRPr lang="en-US" sz="2400" dirty="0">
              <a:latin typeface="Courier New"/>
              <a:cs typeface="Courier New"/>
            </a:endParaRPr>
          </a:p>
          <a:p>
            <a:pPr marL="0" indent="0">
              <a:buNone/>
            </a:pPr>
            <a:endParaRPr lang="en-US" sz="1600" dirty="0" smtClean="0">
              <a:latin typeface="Courier New"/>
              <a:cs typeface="Courier New"/>
            </a:endParaRPr>
          </a:p>
        </p:txBody>
      </p:sp>
      <p:sp>
        <p:nvSpPr>
          <p:cNvPr id="8" name="Content Placeholder 4"/>
          <p:cNvSpPr txBox="1">
            <a:spLocks/>
          </p:cNvSpPr>
          <p:nvPr/>
        </p:nvSpPr>
        <p:spPr>
          <a:xfrm>
            <a:off x="1748680" y="3377843"/>
            <a:ext cx="7114401" cy="3178441"/>
          </a:xfrm>
          <a:prstGeom prst="rect">
            <a:avLst/>
          </a:prstGeom>
          <a:solidFill>
            <a:srgbClr val="000000"/>
          </a:solidFill>
          <a:ln w="28575" cmpd="sng">
            <a:solidFill>
              <a:srgbClr val="BFBFBF"/>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93CDDD"/>
                </a:solidFill>
                <a:latin typeface="Courier New"/>
                <a:cs typeface="Courier New"/>
              </a:rPr>
              <a:t>$ </a:t>
            </a:r>
            <a:r>
              <a:rPr lang="en-US" sz="2400" dirty="0" err="1" smtClean="0">
                <a:solidFill>
                  <a:srgbClr val="93CDDD"/>
                </a:solidFill>
                <a:latin typeface="Courier New"/>
                <a:cs typeface="Courier New"/>
              </a:rPr>
              <a:t>sudo</a:t>
            </a:r>
            <a:r>
              <a:rPr lang="en-US" sz="2400" dirty="0" smtClean="0">
                <a:solidFill>
                  <a:srgbClr val="93CDDD"/>
                </a:solidFill>
                <a:latin typeface="Courier New"/>
                <a:cs typeface="Courier New"/>
              </a:rPr>
              <a:t> </a:t>
            </a:r>
            <a:r>
              <a:rPr lang="en-US" sz="2400" dirty="0" err="1" smtClean="0">
                <a:solidFill>
                  <a:srgbClr val="93CDDD"/>
                </a:solidFill>
                <a:latin typeface="Courier New"/>
                <a:cs typeface="Courier New"/>
              </a:rPr>
              <a:t>ifconfig</a:t>
            </a:r>
            <a:endParaRPr lang="en-US" sz="2400" dirty="0" smtClean="0">
              <a:solidFill>
                <a:srgbClr val="93CDDD"/>
              </a:solidFill>
              <a:latin typeface="Courier New"/>
              <a:cs typeface="Courier New"/>
            </a:endParaRPr>
          </a:p>
          <a:p>
            <a:pPr marL="0" indent="0">
              <a:buFont typeface="Arial"/>
              <a:buNone/>
            </a:pPr>
            <a:endParaRPr lang="en-US" sz="2400" dirty="0" smtClean="0">
              <a:solidFill>
                <a:srgbClr val="93CDDD"/>
              </a:solidFill>
              <a:latin typeface="Courier New"/>
              <a:cs typeface="Courier New"/>
            </a:endParaRPr>
          </a:p>
          <a:p>
            <a:pPr marL="0" indent="0">
              <a:buFont typeface="Arial"/>
              <a:buNone/>
            </a:pPr>
            <a:endParaRPr lang="en-US" sz="1600" dirty="0">
              <a:latin typeface="Courier New"/>
              <a:cs typeface="Courier New"/>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220" y="5156925"/>
            <a:ext cx="1984861" cy="1701075"/>
          </a:xfrm>
          <a:prstGeom prst="rect">
            <a:avLst/>
          </a:prstGeom>
        </p:spPr>
      </p:pic>
      <p:sp>
        <p:nvSpPr>
          <p:cNvPr id="27" name="TextBox 26"/>
          <p:cNvSpPr txBox="1"/>
          <p:nvPr/>
        </p:nvSpPr>
        <p:spPr>
          <a:xfrm>
            <a:off x="6940457" y="5286268"/>
            <a:ext cx="1210113" cy="615553"/>
          </a:xfrm>
          <a:prstGeom prst="rect">
            <a:avLst/>
          </a:prstGeom>
          <a:noFill/>
        </p:spPr>
        <p:txBody>
          <a:bodyPr wrap="square" rtlCol="0">
            <a:spAutoFit/>
          </a:bodyPr>
          <a:lstStyle/>
          <a:p>
            <a:pPr algn="ctr"/>
            <a:r>
              <a:rPr lang="en-US" sz="1700" dirty="0" err="1" smtClean="0">
                <a:solidFill>
                  <a:schemeClr val="bg1"/>
                </a:solidFill>
              </a:rPr>
              <a:t>NodeB</a:t>
            </a:r>
            <a:r>
              <a:rPr lang="en-US" sz="1700" dirty="0" smtClean="0">
                <a:solidFill>
                  <a:schemeClr val="bg1"/>
                </a:solidFill>
              </a:rPr>
              <a:t>/</a:t>
            </a:r>
          </a:p>
          <a:p>
            <a:pPr algn="ctr"/>
            <a:r>
              <a:rPr lang="en-US" sz="1700" dirty="0" err="1" smtClean="0">
                <a:solidFill>
                  <a:schemeClr val="bg1"/>
                </a:solidFill>
              </a:rPr>
              <a:t>NodeC</a:t>
            </a:r>
            <a:endParaRPr lang="en-US" sz="1700" dirty="0" smtClean="0">
              <a:solidFill>
                <a:schemeClr val="bg1"/>
              </a:solidFill>
            </a:endParaRP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90947" y="1676768"/>
            <a:ext cx="1984861" cy="1701075"/>
          </a:xfrm>
          <a:prstGeom prst="rect">
            <a:avLst/>
          </a:prstGeom>
        </p:spPr>
      </p:pic>
      <p:sp>
        <p:nvSpPr>
          <p:cNvPr id="29" name="TextBox 28"/>
          <p:cNvSpPr txBox="1"/>
          <p:nvPr/>
        </p:nvSpPr>
        <p:spPr>
          <a:xfrm>
            <a:off x="7290193" y="1933111"/>
            <a:ext cx="1210113" cy="353943"/>
          </a:xfrm>
          <a:prstGeom prst="rect">
            <a:avLst/>
          </a:prstGeom>
          <a:noFill/>
        </p:spPr>
        <p:txBody>
          <a:bodyPr wrap="square" rtlCol="0">
            <a:spAutoFit/>
          </a:bodyPr>
          <a:lstStyle/>
          <a:p>
            <a:pPr algn="ctr"/>
            <a:r>
              <a:rPr lang="en-US" sz="1700" dirty="0" err="1" smtClean="0">
                <a:solidFill>
                  <a:schemeClr val="bg1"/>
                </a:solidFill>
              </a:rPr>
              <a:t>NodeA</a:t>
            </a:r>
            <a:endParaRPr lang="en-US" sz="1700" dirty="0" smtClean="0">
              <a:solidFill>
                <a:schemeClr val="bg1"/>
              </a:solidFill>
            </a:endParaRPr>
          </a:p>
        </p:txBody>
      </p:sp>
      <p:grpSp>
        <p:nvGrpSpPr>
          <p:cNvPr id="13" name="Group 12"/>
          <p:cNvGrpSpPr/>
          <p:nvPr/>
        </p:nvGrpSpPr>
        <p:grpSpPr>
          <a:xfrm>
            <a:off x="529186" y="95596"/>
            <a:ext cx="541209" cy="452517"/>
            <a:chOff x="230820" y="270791"/>
            <a:chExt cx="541209" cy="452517"/>
          </a:xfrm>
        </p:grpSpPr>
        <p:sp>
          <p:nvSpPr>
            <p:cNvPr id="14" name="Oval 1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grpSp>
        <p:nvGrpSpPr>
          <p:cNvPr id="19" name="Group 18"/>
          <p:cNvGrpSpPr/>
          <p:nvPr/>
        </p:nvGrpSpPr>
        <p:grpSpPr>
          <a:xfrm>
            <a:off x="1327884" y="3212527"/>
            <a:ext cx="541209" cy="452517"/>
            <a:chOff x="230820" y="270791"/>
            <a:chExt cx="541209" cy="452517"/>
          </a:xfrm>
        </p:grpSpPr>
        <p:sp>
          <p:nvSpPr>
            <p:cNvPr id="20" name="Oval 19"/>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1" name="TextBox 20"/>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Tree>
    <p:extLst>
      <p:ext uri="{BB962C8B-B14F-4D97-AF65-F5344CB8AC3E}">
        <p14:creationId xmlns:p14="http://schemas.microsoft.com/office/powerpoint/2010/main" val="909450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332612" y="211656"/>
            <a:ext cx="8557204" cy="6810755"/>
          </a:xfrm>
          <a:prstGeom prst="rect">
            <a:avLst/>
          </a:prstGeom>
          <a:solidFill>
            <a:srgbClr val="FFFFFF"/>
          </a:solidFill>
          <a:ln>
            <a:noFill/>
          </a:ln>
          <a:effectLst>
            <a:outerShdw blurRad="50800" dist="50800" dir="18900000" sx="101000" sy="101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1976"/>
            <a:ext cx="8229600" cy="1143000"/>
          </a:xfrm>
        </p:spPr>
        <p:txBody>
          <a:bodyPr/>
          <a:lstStyle/>
          <a:p>
            <a:r>
              <a:rPr lang="en-US" dirty="0" smtClean="0">
                <a:solidFill>
                  <a:srgbClr val="000000"/>
                </a:solidFill>
                <a:latin typeface="Times New Roman"/>
                <a:cs typeface="Times New Roman"/>
              </a:rPr>
              <a:t>Worksheet</a:t>
            </a:r>
            <a:endParaRPr lang="en-US" dirty="0">
              <a:solidFill>
                <a:srgbClr val="000000"/>
              </a:solidFill>
              <a:latin typeface="Times New Roman"/>
              <a:cs typeface="Times New Roman"/>
            </a:endParaRPr>
          </a:p>
        </p:txBody>
      </p:sp>
      <p:sp>
        <p:nvSpPr>
          <p:cNvPr id="9" name="Content Placeholder 5"/>
          <p:cNvSpPr txBox="1">
            <a:spLocks/>
          </p:cNvSpPr>
          <p:nvPr/>
        </p:nvSpPr>
        <p:spPr>
          <a:xfrm>
            <a:off x="1936686" y="1108519"/>
            <a:ext cx="5121404" cy="17426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lnSpc>
                <a:spcPct val="80000"/>
              </a:lnSpc>
              <a:buNone/>
            </a:pPr>
            <a:r>
              <a:rPr lang="en-US" b="1" dirty="0" smtClean="0">
                <a:solidFill>
                  <a:srgbClr val="000000"/>
                </a:solidFill>
                <a:latin typeface="Times New Roman"/>
                <a:cs typeface="Times New Roman"/>
              </a:rPr>
              <a:t>Slice Name: 		</a:t>
            </a:r>
            <a:r>
              <a:rPr lang="en-US" dirty="0">
                <a:solidFill>
                  <a:srgbClr val="000000"/>
                </a:solidFill>
                <a:latin typeface="Times New Roman"/>
                <a:cs typeface="Times New Roman"/>
              </a:rPr>
              <a:t>lab0&lt;your initials&gt; </a:t>
            </a:r>
            <a:endParaRPr lang="en-US" sz="3200" b="1" dirty="0" smtClean="0">
              <a:solidFill>
                <a:srgbClr val="000000"/>
              </a:solidFill>
              <a:latin typeface="Times New Roman"/>
              <a:cs typeface="Times New Roman"/>
            </a:endParaRPr>
          </a:p>
        </p:txBody>
      </p:sp>
      <p:grpSp>
        <p:nvGrpSpPr>
          <p:cNvPr id="12" name="Group 11"/>
          <p:cNvGrpSpPr/>
          <p:nvPr/>
        </p:nvGrpSpPr>
        <p:grpSpPr>
          <a:xfrm>
            <a:off x="62007" y="165861"/>
            <a:ext cx="541209" cy="452517"/>
            <a:chOff x="230820" y="270791"/>
            <a:chExt cx="541209" cy="452517"/>
          </a:xfrm>
        </p:grpSpPr>
        <p:sp>
          <p:nvSpPr>
            <p:cNvPr id="13" name="Oval 12"/>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4" name="TextBox 13"/>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grpSp>
        <p:nvGrpSpPr>
          <p:cNvPr id="60" name="Group 59"/>
          <p:cNvGrpSpPr/>
          <p:nvPr/>
        </p:nvGrpSpPr>
        <p:grpSpPr>
          <a:xfrm>
            <a:off x="1263041" y="1646902"/>
            <a:ext cx="6768207" cy="5679206"/>
            <a:chOff x="427205" y="-187191"/>
            <a:chExt cx="8360474" cy="7015278"/>
          </a:xfrm>
        </p:grpSpPr>
        <p:sp>
          <p:nvSpPr>
            <p:cNvPr id="61" name="Rounded Rectangle 60"/>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641930" y="3956503"/>
              <a:ext cx="6307651" cy="2194378"/>
              <a:chOff x="614019" y="1727250"/>
              <a:chExt cx="6307651" cy="2194378"/>
            </a:xfrm>
          </p:grpSpPr>
          <p:sp>
            <p:nvSpPr>
              <p:cNvPr id="93" name="Rounded Rectangle 92"/>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94" name="TextBox 93"/>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5" name="TextBox 94"/>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6" name="Oval 95"/>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5400000">
                <a:off x="4604759" y="849056"/>
                <a:ext cx="181438" cy="4452384"/>
                <a:chOff x="1577376" y="-1989040"/>
                <a:chExt cx="181438" cy="4452384"/>
              </a:xfrm>
              <a:effectLst/>
            </p:grpSpPr>
            <p:sp>
              <p:nvSpPr>
                <p:cNvPr id="100" name="Oval 99"/>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8" name="TextBox 97"/>
              <p:cNvSpPr txBox="1"/>
              <p:nvPr/>
            </p:nvSpPr>
            <p:spPr>
              <a:xfrm>
                <a:off x="2486762" y="3074663"/>
                <a:ext cx="1292796" cy="380184"/>
              </a:xfrm>
              <a:prstGeom prst="rect">
                <a:avLst/>
              </a:prstGeom>
              <a:noFill/>
            </p:spPr>
            <p:txBody>
              <a:bodyPr wrap="none" rtlCol="0">
                <a:spAutoFit/>
              </a:bodyPr>
              <a:lstStyle/>
              <a:p>
                <a:r>
                  <a:rPr lang="en-US" sz="1400" dirty="0">
                    <a:latin typeface="Courier New"/>
                    <a:cs typeface="Courier New"/>
                  </a:rPr>
                  <a:t>10.1.1.1</a:t>
                </a:r>
              </a:p>
            </p:txBody>
          </p:sp>
          <p:sp>
            <p:nvSpPr>
              <p:cNvPr id="99" name="TextBox 98"/>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64" name="Group 63"/>
            <p:cNvGrpSpPr/>
            <p:nvPr/>
          </p:nvGrpSpPr>
          <p:grpSpPr>
            <a:xfrm flipH="1">
              <a:off x="5177639" y="3984417"/>
              <a:ext cx="3387495" cy="2166464"/>
              <a:chOff x="608355" y="1755164"/>
              <a:chExt cx="3387495" cy="2166464"/>
            </a:xfrm>
          </p:grpSpPr>
          <p:sp>
            <p:nvSpPr>
              <p:cNvPr id="86" name="Rounded Rectangle 85"/>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87" name="TextBox 86"/>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8" name="TextBox 87"/>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89" name="Oval 8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539806" y="3098524"/>
                <a:ext cx="1292796" cy="380184"/>
              </a:xfrm>
              <a:prstGeom prst="rect">
                <a:avLst/>
              </a:prstGeom>
              <a:noFill/>
            </p:spPr>
            <p:txBody>
              <a:bodyPr wrap="none" rtlCol="0">
                <a:spAutoFit/>
              </a:bodyPr>
              <a:lstStyle/>
              <a:p>
                <a:r>
                  <a:rPr lang="en-US" sz="1400" dirty="0">
                    <a:latin typeface="Courier New"/>
                    <a:cs typeface="Courier New"/>
                  </a:rPr>
                  <a:t>10.1.1.2</a:t>
                </a:r>
              </a:p>
            </p:txBody>
          </p:sp>
          <p:sp>
            <p:nvSpPr>
              <p:cNvPr id="92" name="TextBox 91"/>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65" name="TextBox 64"/>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66" name="TextBox 65"/>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67" name="Freeform 66"/>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70" name="TextBox 69"/>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71" name="Cloud 70"/>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72"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p:cNvGrpSpPr/>
            <p:nvPr/>
          </p:nvGrpSpPr>
          <p:grpSpPr>
            <a:xfrm>
              <a:off x="614019" y="2888062"/>
              <a:ext cx="7939413" cy="558784"/>
              <a:chOff x="530289" y="2868126"/>
              <a:chExt cx="7939413" cy="558784"/>
            </a:xfrm>
          </p:grpSpPr>
          <p:sp>
            <p:nvSpPr>
              <p:cNvPr id="84" name="Rounded Rectangle 8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85" name="Oval 84"/>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Oval 73"/>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4171316" y="4442600"/>
              <a:ext cx="900225" cy="1730418"/>
              <a:chOff x="4143405" y="4592890"/>
              <a:chExt cx="900225" cy="1730418"/>
            </a:xfrm>
          </p:grpSpPr>
          <p:sp>
            <p:nvSpPr>
              <p:cNvPr id="81" name="Rounded Rectangle 80"/>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82" name="Oval 81"/>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spTree>
    <p:extLst>
      <p:ext uri="{BB962C8B-B14F-4D97-AF65-F5344CB8AC3E}">
        <p14:creationId xmlns:p14="http://schemas.microsoft.com/office/powerpoint/2010/main" val="1243101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359" y="152936"/>
            <a:ext cx="4182204" cy="6556284"/>
          </a:xfrm>
          <a:ln w="19050" cmpd="sng">
            <a:solidFill>
              <a:schemeClr val="bg1">
                <a:lumMod val="75000"/>
              </a:schemeClr>
            </a:solidFill>
          </a:ln>
        </p:spPr>
        <p:txBody>
          <a:bodyPr>
            <a:normAutofit/>
          </a:bodyPr>
          <a:lstStyle/>
          <a:p>
            <a:pPr marL="0" indent="0">
              <a:buNone/>
            </a:pPr>
            <a:endParaRPr lang="en-US" sz="1600" dirty="0" smtClean="0">
              <a:solidFill>
                <a:schemeClr val="bg1">
                  <a:lumMod val="75000"/>
                </a:schemeClr>
              </a:solidFill>
              <a:latin typeface="Courier New"/>
              <a:cs typeface="Courier New"/>
            </a:endParaRPr>
          </a:p>
          <a:p>
            <a:pPr marL="0" indent="0">
              <a:buNone/>
            </a:pPr>
            <a:r>
              <a:rPr lang="en-US" sz="1600" dirty="0" smtClean="0">
                <a:solidFill>
                  <a:schemeClr val="bg1">
                    <a:lumMod val="75000"/>
                  </a:schemeClr>
                </a:solidFill>
                <a:latin typeface="Courier New"/>
                <a:cs typeface="Courier New"/>
              </a:rPr>
              <a:t>$ </a:t>
            </a:r>
            <a:r>
              <a:rPr lang="en-US" sz="1600" dirty="0" err="1" smtClean="0">
                <a:solidFill>
                  <a:schemeClr val="bg1">
                    <a:lumMod val="75000"/>
                  </a:schemeClr>
                </a:solidFill>
                <a:latin typeface="Courier New"/>
                <a:cs typeface="Courier New"/>
              </a:rPr>
              <a:t>sudo</a:t>
            </a:r>
            <a:r>
              <a:rPr lang="en-US" sz="1600" dirty="0" smtClean="0">
                <a:solidFill>
                  <a:schemeClr val="bg1">
                    <a:lumMod val="75000"/>
                  </a:schemeClr>
                </a:solidFill>
                <a:latin typeface="Courier New"/>
                <a:cs typeface="Courier New"/>
              </a:rPr>
              <a:t> apt-get install </a:t>
            </a:r>
            <a:r>
              <a:rPr lang="en-US" sz="1600" dirty="0" err="1" smtClean="0">
                <a:solidFill>
                  <a:schemeClr val="bg1">
                    <a:lumMod val="75000"/>
                  </a:schemeClr>
                </a:solidFill>
                <a:latin typeface="Courier New"/>
                <a:cs typeface="Courier New"/>
              </a:rPr>
              <a:t>iperf</a:t>
            </a:r>
            <a:r>
              <a:rPr lang="en-US" sz="1600" dirty="0" smtClean="0">
                <a:solidFill>
                  <a:schemeClr val="bg1">
                    <a:lumMod val="75000"/>
                  </a:schemeClr>
                </a:solidFill>
                <a:latin typeface="Courier New"/>
                <a:cs typeface="Courier New"/>
              </a:rPr>
              <a:t> </a:t>
            </a:r>
            <a:endParaRPr lang="en-US" sz="1600" dirty="0" smtClean="0">
              <a:latin typeface="Courier New"/>
              <a:cs typeface="Courier New"/>
            </a:endParaRPr>
          </a:p>
          <a:p>
            <a:pPr marL="0" indent="0">
              <a:buNone/>
            </a:pPr>
            <a:r>
              <a:rPr lang="en-US" sz="1600" dirty="0" smtClean="0">
                <a:latin typeface="Courier New"/>
                <a:cs typeface="Courier New"/>
              </a:rPr>
              <a:t>$ hash</a:t>
            </a:r>
            <a:endParaRPr lang="en-US" sz="1600" dirty="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r>
              <a:rPr lang="en-US" sz="1600" dirty="0" smtClean="0">
                <a:latin typeface="Courier New"/>
                <a:cs typeface="Courier New"/>
              </a:rPr>
              <a:t># server </a:t>
            </a:r>
            <a:r>
              <a:rPr lang="en-US" sz="1600" dirty="0">
                <a:latin typeface="Courier New"/>
                <a:cs typeface="Courier New"/>
              </a:rPr>
              <a:t>data </a:t>
            </a:r>
            <a:r>
              <a:rPr lang="en-US" sz="1600" dirty="0" err="1">
                <a:latin typeface="Courier New"/>
                <a:cs typeface="Courier New"/>
              </a:rPr>
              <a:t>i</a:t>
            </a:r>
            <a:r>
              <a:rPr lang="en-US" sz="1600" dirty="0">
                <a:latin typeface="Courier New"/>
                <a:cs typeface="Courier New"/>
              </a:rPr>
              <a:t>/</a:t>
            </a:r>
            <a:r>
              <a:rPr lang="en-US" sz="1600" dirty="0" smtClean="0">
                <a:latin typeface="Courier New"/>
                <a:cs typeface="Courier New"/>
              </a:rPr>
              <a:t>f</a:t>
            </a:r>
          </a:p>
          <a:p>
            <a:pPr marL="0" indent="0">
              <a:buNone/>
            </a:pPr>
            <a:r>
              <a:rPr lang="en-US" sz="1600" dirty="0" smtClean="0">
                <a:latin typeface="Courier New"/>
                <a:cs typeface="Courier New"/>
              </a:rPr>
              <a:t>$ </a:t>
            </a:r>
            <a:r>
              <a:rPr lang="en-US" sz="1600" dirty="0" err="1" smtClean="0">
                <a:latin typeface="Courier New"/>
                <a:cs typeface="Courier New"/>
              </a:rPr>
              <a:t>iperf</a:t>
            </a:r>
            <a:r>
              <a:rPr lang="en-US" sz="1600" dirty="0" smtClean="0">
                <a:latin typeface="Courier New"/>
                <a:cs typeface="Courier New"/>
              </a:rPr>
              <a:t> –c </a:t>
            </a:r>
            <a:r>
              <a:rPr lang="en-US" sz="1600" dirty="0">
                <a:latin typeface="Courier New"/>
                <a:cs typeface="Courier New"/>
              </a:rPr>
              <a:t>192.168.1.11</a:t>
            </a:r>
            <a:r>
              <a:rPr lang="en-US" sz="1600" b="1" dirty="0" smtClean="0">
                <a:latin typeface="Courier New"/>
                <a:cs typeface="Courier New"/>
              </a:rPr>
              <a:t> </a:t>
            </a:r>
          </a:p>
          <a:p>
            <a:pPr marL="0" indent="0">
              <a:buNone/>
            </a:pPr>
            <a:r>
              <a:rPr lang="en-US" sz="1600" dirty="0" smtClean="0">
                <a:latin typeface="Courier New"/>
                <a:cs typeface="Courier New"/>
              </a:rPr>
              <a:t>…</a:t>
            </a:r>
            <a:endParaRPr lang="en-US" sz="1600" b="1" dirty="0" smtClean="0">
              <a:latin typeface="Courier New"/>
              <a:cs typeface="Courier New"/>
            </a:endParaRPr>
          </a:p>
          <a:p>
            <a:pPr marL="0" indent="0">
              <a:buNone/>
            </a:pPr>
            <a:endParaRPr lang="en-US" sz="1600" b="1" dirty="0" smtClean="0">
              <a:latin typeface="Courier New"/>
              <a:cs typeface="Courier New"/>
            </a:endParaRPr>
          </a:p>
          <a:p>
            <a:pPr marL="0" indent="0">
              <a:buNone/>
            </a:pPr>
            <a:endParaRPr lang="en-US" sz="1600" b="1" dirty="0">
              <a:latin typeface="Courier New"/>
              <a:cs typeface="Courier New"/>
            </a:endParaRPr>
          </a:p>
          <a:p>
            <a:pPr marL="0" indent="0">
              <a:buNone/>
            </a:pPr>
            <a:endParaRPr lang="en-US" sz="1600" b="1" dirty="0" smtClean="0">
              <a:latin typeface="Courier New"/>
              <a:cs typeface="Courier New"/>
            </a:endParaRPr>
          </a:p>
          <a:p>
            <a:pPr marL="0" indent="0">
              <a:buNone/>
            </a:pPr>
            <a:endParaRPr lang="en-US" sz="1600" b="1" dirty="0" smtClean="0">
              <a:latin typeface="Courier New"/>
              <a:cs typeface="Courier New"/>
            </a:endParaRPr>
          </a:p>
          <a:p>
            <a:pPr marL="0" indent="0">
              <a:buNone/>
            </a:pPr>
            <a:r>
              <a:rPr lang="en-US" sz="1600" dirty="0">
                <a:latin typeface="Courier New"/>
                <a:cs typeface="Courier New"/>
              </a:rPr>
              <a:t># </a:t>
            </a:r>
            <a:r>
              <a:rPr lang="en-US" sz="1600" dirty="0" smtClean="0">
                <a:latin typeface="Courier New"/>
                <a:cs typeface="Courier New"/>
              </a:rPr>
              <a:t>server </a:t>
            </a:r>
            <a:r>
              <a:rPr lang="en-US" sz="1600" dirty="0">
                <a:latin typeface="Courier New"/>
                <a:cs typeface="Courier New"/>
              </a:rPr>
              <a:t>ctrl </a:t>
            </a:r>
            <a:r>
              <a:rPr lang="en-US" sz="1600" dirty="0" err="1">
                <a:latin typeface="Courier New"/>
                <a:cs typeface="Courier New"/>
              </a:rPr>
              <a:t>i</a:t>
            </a:r>
            <a:r>
              <a:rPr lang="en-US" sz="1600" dirty="0">
                <a:latin typeface="Courier New"/>
                <a:cs typeface="Courier New"/>
              </a:rPr>
              <a:t>/</a:t>
            </a:r>
            <a:r>
              <a:rPr lang="en-US" sz="1600" dirty="0" smtClean="0">
                <a:latin typeface="Courier New"/>
                <a:cs typeface="Courier New"/>
              </a:rPr>
              <a:t>f</a:t>
            </a:r>
            <a:endParaRPr lang="en-US" sz="1600" b="1" dirty="0" smtClean="0">
              <a:latin typeface="Courier New"/>
              <a:cs typeface="Courier New"/>
            </a:endParaRPr>
          </a:p>
          <a:p>
            <a:pPr marL="0" indent="0">
              <a:buNone/>
            </a:pPr>
            <a:r>
              <a:rPr lang="en-US" sz="1600" dirty="0">
                <a:latin typeface="Courier New"/>
                <a:cs typeface="Courier New"/>
              </a:rPr>
              <a:t>$ </a:t>
            </a:r>
            <a:r>
              <a:rPr lang="en-US" sz="1600" dirty="0" err="1" smtClean="0">
                <a:latin typeface="Courier New"/>
                <a:cs typeface="Courier New"/>
              </a:rPr>
              <a:t>iperf</a:t>
            </a:r>
            <a:r>
              <a:rPr lang="en-US" sz="1600" dirty="0" smtClean="0">
                <a:latin typeface="Courier New"/>
                <a:cs typeface="Courier New"/>
              </a:rPr>
              <a:t> </a:t>
            </a:r>
            <a:r>
              <a:rPr lang="en-US" sz="1600" dirty="0">
                <a:latin typeface="Courier New"/>
                <a:cs typeface="Courier New"/>
              </a:rPr>
              <a:t>–c </a:t>
            </a:r>
            <a:r>
              <a:rPr lang="en-US" sz="1600" b="1" dirty="0" smtClean="0">
                <a:latin typeface="Courier New"/>
                <a:cs typeface="Courier New"/>
              </a:rPr>
              <a:t>172.17.2.4</a:t>
            </a:r>
          </a:p>
          <a:p>
            <a:pPr marL="0" indent="0">
              <a:buNone/>
            </a:pPr>
            <a:r>
              <a:rPr lang="en-US" sz="1600" dirty="0">
                <a:latin typeface="Courier New"/>
                <a:cs typeface="Courier New"/>
              </a:rPr>
              <a:t>…</a:t>
            </a:r>
          </a:p>
          <a:p>
            <a:pPr marL="0" indent="0">
              <a:buNone/>
            </a:pPr>
            <a:endParaRPr lang="en-US" sz="2000" b="1" dirty="0">
              <a:latin typeface="Courier New"/>
              <a:cs typeface="Courier New"/>
            </a:endParaRPr>
          </a:p>
          <a:p>
            <a:pPr marL="0" indent="0">
              <a:buNone/>
            </a:pPr>
            <a:endParaRPr lang="en-US" sz="2000" dirty="0" smtClean="0">
              <a:latin typeface="Courier New"/>
              <a:cs typeface="Courier New"/>
            </a:endParaRPr>
          </a:p>
        </p:txBody>
      </p:sp>
      <p:sp>
        <p:nvSpPr>
          <p:cNvPr id="8" name="Content Placeholder 4"/>
          <p:cNvSpPr txBox="1">
            <a:spLocks/>
          </p:cNvSpPr>
          <p:nvPr/>
        </p:nvSpPr>
        <p:spPr>
          <a:xfrm>
            <a:off x="4766787" y="152936"/>
            <a:ext cx="4182204" cy="6556284"/>
          </a:xfrm>
          <a:prstGeom prst="rect">
            <a:avLst/>
          </a:prstGeom>
          <a:solidFill>
            <a:srgbClr val="000000"/>
          </a:solidFill>
          <a:ln w="19050" cmpd="sng">
            <a:solidFill>
              <a:schemeClr val="bg1">
                <a:lumMod val="75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smtClean="0">
              <a:solidFill>
                <a:schemeClr val="bg1">
                  <a:lumMod val="75000"/>
                </a:schemeClr>
              </a:solidFill>
              <a:latin typeface="Courier New"/>
              <a:cs typeface="Courier New"/>
            </a:endParaRPr>
          </a:p>
          <a:p>
            <a:pPr marL="0" indent="0">
              <a:buNone/>
            </a:pPr>
            <a:r>
              <a:rPr lang="en-US" sz="1600" dirty="0" smtClean="0">
                <a:solidFill>
                  <a:schemeClr val="bg1">
                    <a:lumMod val="75000"/>
                  </a:schemeClr>
                </a:solidFill>
                <a:latin typeface="Courier New"/>
                <a:cs typeface="Courier New"/>
              </a:rPr>
              <a:t>$ </a:t>
            </a:r>
            <a:r>
              <a:rPr lang="en-US" sz="1600" dirty="0" err="1">
                <a:solidFill>
                  <a:schemeClr val="bg1">
                    <a:lumMod val="75000"/>
                  </a:schemeClr>
                </a:solidFill>
                <a:latin typeface="Courier New"/>
                <a:cs typeface="Courier New"/>
              </a:rPr>
              <a:t>sudo</a:t>
            </a:r>
            <a:r>
              <a:rPr lang="en-US" sz="1600" dirty="0">
                <a:solidFill>
                  <a:schemeClr val="bg1">
                    <a:lumMod val="75000"/>
                  </a:schemeClr>
                </a:solidFill>
                <a:latin typeface="Courier New"/>
                <a:cs typeface="Courier New"/>
              </a:rPr>
              <a:t> apt-get install </a:t>
            </a:r>
            <a:r>
              <a:rPr lang="en-US" sz="1600" dirty="0" err="1">
                <a:solidFill>
                  <a:schemeClr val="bg1">
                    <a:lumMod val="75000"/>
                  </a:schemeClr>
                </a:solidFill>
                <a:latin typeface="Courier New"/>
                <a:cs typeface="Courier New"/>
              </a:rPr>
              <a:t>iperf</a:t>
            </a:r>
            <a:r>
              <a:rPr lang="en-US" sz="1600" dirty="0">
                <a:solidFill>
                  <a:schemeClr val="bg1">
                    <a:lumMod val="75000"/>
                  </a:schemeClr>
                </a:solidFill>
                <a:latin typeface="Courier New"/>
                <a:cs typeface="Courier New"/>
              </a:rPr>
              <a:t> </a:t>
            </a:r>
            <a:endParaRPr lang="en-US" sz="1600" dirty="0">
              <a:latin typeface="Courier New"/>
              <a:cs typeface="Courier New"/>
            </a:endParaRPr>
          </a:p>
          <a:p>
            <a:pPr marL="0" indent="0">
              <a:spcBef>
                <a:spcPts val="0"/>
              </a:spcBef>
              <a:buNone/>
            </a:pPr>
            <a:r>
              <a:rPr lang="en-US" sz="1600" dirty="0">
                <a:solidFill>
                  <a:srgbClr val="4BACC6"/>
                </a:solidFill>
                <a:latin typeface="Courier New"/>
                <a:cs typeface="Courier New"/>
              </a:rPr>
              <a:t>$ </a:t>
            </a:r>
            <a:r>
              <a:rPr lang="en-US" sz="1600" dirty="0" smtClean="0">
                <a:solidFill>
                  <a:srgbClr val="4BACC6"/>
                </a:solidFill>
                <a:latin typeface="Courier New"/>
                <a:cs typeface="Courier New"/>
              </a:rPr>
              <a:t>hash</a:t>
            </a:r>
            <a:endParaRPr lang="en-US" sz="1600" dirty="0">
              <a:solidFill>
                <a:srgbClr val="4BACC6"/>
              </a:solidFill>
              <a:latin typeface="Courier New"/>
              <a:cs typeface="Courier New"/>
            </a:endParaRPr>
          </a:p>
          <a:p>
            <a:pPr marL="0" indent="0">
              <a:spcBef>
                <a:spcPts val="0"/>
              </a:spcBef>
              <a:buNone/>
            </a:pPr>
            <a:endParaRPr lang="en-US" sz="1600" dirty="0" smtClean="0">
              <a:solidFill>
                <a:srgbClr val="4BACC6"/>
              </a:solidFill>
              <a:latin typeface="Courier New"/>
              <a:cs typeface="Courier New"/>
            </a:endParaRPr>
          </a:p>
          <a:p>
            <a:pPr marL="0" indent="0">
              <a:spcBef>
                <a:spcPts val="0"/>
              </a:spcBef>
              <a:buNone/>
            </a:pPr>
            <a:endParaRPr lang="en-US" sz="1600" dirty="0" smtClean="0">
              <a:solidFill>
                <a:srgbClr val="4BACC6"/>
              </a:solidFill>
              <a:latin typeface="Courier New"/>
              <a:cs typeface="Courier New"/>
            </a:endParaRPr>
          </a:p>
          <a:p>
            <a:pPr marL="0" indent="0">
              <a:spcBef>
                <a:spcPts val="0"/>
              </a:spcBef>
              <a:buNone/>
            </a:pPr>
            <a:r>
              <a:rPr lang="en-US" sz="1600" dirty="0" smtClean="0">
                <a:solidFill>
                  <a:srgbClr val="4BACC6"/>
                </a:solidFill>
                <a:latin typeface="Courier New"/>
                <a:cs typeface="Courier New"/>
              </a:rPr>
              <a:t># start an </a:t>
            </a:r>
            <a:r>
              <a:rPr lang="en-US" sz="1600" dirty="0" err="1" smtClean="0">
                <a:solidFill>
                  <a:srgbClr val="4BACC6"/>
                </a:solidFill>
                <a:latin typeface="Courier New"/>
                <a:cs typeface="Courier New"/>
              </a:rPr>
              <a:t>iperf</a:t>
            </a:r>
            <a:r>
              <a:rPr lang="en-US" sz="1600" dirty="0" smtClean="0">
                <a:solidFill>
                  <a:srgbClr val="4BACC6"/>
                </a:solidFill>
                <a:latin typeface="Courier New"/>
                <a:cs typeface="Courier New"/>
              </a:rPr>
              <a:t> server</a:t>
            </a:r>
          </a:p>
          <a:p>
            <a:pPr marL="0" indent="0">
              <a:spcBef>
                <a:spcPts val="0"/>
              </a:spcBef>
              <a:buNone/>
            </a:pPr>
            <a:r>
              <a:rPr lang="en-US" sz="1600" dirty="0" smtClean="0">
                <a:solidFill>
                  <a:srgbClr val="4BACC6"/>
                </a:solidFill>
                <a:latin typeface="Courier New"/>
                <a:cs typeface="Courier New"/>
              </a:rPr>
              <a:t>$ </a:t>
            </a:r>
            <a:r>
              <a:rPr lang="en-US" sz="1600" dirty="0" err="1" smtClean="0">
                <a:solidFill>
                  <a:srgbClr val="4BACC6"/>
                </a:solidFill>
                <a:latin typeface="Courier New"/>
                <a:cs typeface="Courier New"/>
              </a:rPr>
              <a:t>iperf</a:t>
            </a:r>
            <a:r>
              <a:rPr lang="en-US" sz="1600" dirty="0" smtClean="0">
                <a:solidFill>
                  <a:srgbClr val="4BACC6"/>
                </a:solidFill>
                <a:latin typeface="Courier New"/>
                <a:cs typeface="Courier New"/>
              </a:rPr>
              <a:t> -s</a:t>
            </a:r>
          </a:p>
        </p:txBody>
      </p:sp>
      <p:pic>
        <p:nvPicPr>
          <p:cNvPr id="25" name="Picture 24"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25" y="5665980"/>
            <a:ext cx="1589752" cy="1362456"/>
          </a:xfrm>
          <a:prstGeom prst="rect">
            <a:avLst/>
          </a:prstGeom>
        </p:spPr>
      </p:pic>
      <p:sp>
        <p:nvSpPr>
          <p:cNvPr id="26" name="TextBox 25"/>
          <p:cNvSpPr txBox="1"/>
          <p:nvPr/>
        </p:nvSpPr>
        <p:spPr>
          <a:xfrm>
            <a:off x="7543175" y="5837591"/>
            <a:ext cx="1210113" cy="353943"/>
          </a:xfrm>
          <a:prstGeom prst="rect">
            <a:avLst/>
          </a:prstGeom>
          <a:noFill/>
        </p:spPr>
        <p:txBody>
          <a:bodyPr wrap="square" rtlCol="0">
            <a:spAutoFit/>
          </a:bodyPr>
          <a:lstStyle/>
          <a:p>
            <a:pPr algn="ctr"/>
            <a:r>
              <a:rPr lang="en-US" sz="1700" dirty="0" err="1" smtClean="0">
                <a:solidFill>
                  <a:schemeClr val="bg1"/>
                </a:solidFill>
              </a:rPr>
              <a:t>NodeB</a:t>
            </a:r>
            <a:endParaRPr lang="en-US" sz="1700" dirty="0" smtClean="0">
              <a:solidFill>
                <a:schemeClr val="bg1"/>
              </a:solidFill>
            </a:endParaRPr>
          </a:p>
        </p:txBody>
      </p:sp>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04033" y="5608295"/>
            <a:ext cx="1584287" cy="1357773"/>
          </a:xfrm>
          <a:prstGeom prst="rect">
            <a:avLst/>
          </a:prstGeom>
        </p:spPr>
      </p:pic>
      <p:sp>
        <p:nvSpPr>
          <p:cNvPr id="28" name="TextBox 27"/>
          <p:cNvSpPr txBox="1"/>
          <p:nvPr/>
        </p:nvSpPr>
        <p:spPr>
          <a:xfrm>
            <a:off x="3361956" y="5769738"/>
            <a:ext cx="965894" cy="353943"/>
          </a:xfrm>
          <a:prstGeom prst="rect">
            <a:avLst/>
          </a:prstGeom>
          <a:noFill/>
        </p:spPr>
        <p:txBody>
          <a:bodyPr wrap="square" rtlCol="0">
            <a:spAutoFit/>
          </a:bodyPr>
          <a:lstStyle/>
          <a:p>
            <a:pPr algn="ctr"/>
            <a:r>
              <a:rPr lang="en-US" sz="1700" dirty="0" err="1" smtClean="0">
                <a:solidFill>
                  <a:schemeClr val="bg1"/>
                </a:solidFill>
              </a:rPr>
              <a:t>NodeA</a:t>
            </a:r>
            <a:endParaRPr lang="en-US" sz="1700" dirty="0" smtClean="0">
              <a:solidFill>
                <a:schemeClr val="bg1"/>
              </a:solidFill>
            </a:endParaRPr>
          </a:p>
        </p:txBody>
      </p:sp>
      <p:grpSp>
        <p:nvGrpSpPr>
          <p:cNvPr id="10" name="Group 9"/>
          <p:cNvGrpSpPr/>
          <p:nvPr/>
        </p:nvGrpSpPr>
        <p:grpSpPr>
          <a:xfrm>
            <a:off x="4313166" y="36495"/>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Tree>
    <p:extLst>
      <p:ext uri="{BB962C8B-B14F-4D97-AF65-F5344CB8AC3E}">
        <p14:creationId xmlns:p14="http://schemas.microsoft.com/office/powerpoint/2010/main" val="2877543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86476" y="489012"/>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
        <p:nvSpPr>
          <p:cNvPr id="4" name="TextBox 3"/>
          <p:cNvSpPr txBox="1"/>
          <p:nvPr/>
        </p:nvSpPr>
        <p:spPr>
          <a:xfrm>
            <a:off x="530000" y="64288"/>
            <a:ext cx="9089208" cy="1077218"/>
          </a:xfrm>
          <a:prstGeom prst="rect">
            <a:avLst/>
          </a:prstGeom>
          <a:noFill/>
        </p:spPr>
        <p:txBody>
          <a:bodyPr wrap="none" rtlCol="0">
            <a:spAutoFit/>
          </a:bodyPr>
          <a:lstStyle/>
          <a:p>
            <a:r>
              <a:rPr lang="en-US" sz="3100" i="1" dirty="0" smtClean="0"/>
              <a:t>What is the bandwidth of the </a:t>
            </a:r>
            <a:r>
              <a:rPr lang="en-US" sz="3100" b="1" i="1" dirty="0" smtClean="0">
                <a:solidFill>
                  <a:schemeClr val="accent1"/>
                </a:solidFill>
              </a:rPr>
              <a:t>data</a:t>
            </a:r>
            <a:r>
              <a:rPr lang="en-US" sz="3100" i="1" dirty="0" smtClean="0"/>
              <a:t> link? Why?</a:t>
            </a:r>
            <a:endParaRPr lang="en-US" sz="3100" i="1" dirty="0"/>
          </a:p>
          <a:p>
            <a:r>
              <a:rPr lang="en-US" sz="3100" i="1" dirty="0" smtClean="0"/>
              <a:t>What is the bandwidth of the </a:t>
            </a:r>
            <a:r>
              <a:rPr lang="en-US" sz="3100" b="1" i="1" dirty="0" smtClean="0">
                <a:solidFill>
                  <a:schemeClr val="accent4"/>
                </a:solidFill>
              </a:rPr>
              <a:t>control</a:t>
            </a:r>
            <a:r>
              <a:rPr lang="en-US" sz="3100" i="1" dirty="0" smtClean="0"/>
              <a:t> link? Why?</a:t>
            </a:r>
            <a:endParaRPr lang="en-US" sz="3100" i="1" dirty="0"/>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cxnSp>
        <p:nvCxnSpPr>
          <p:cNvPr id="3" name="Straight Arrow Connector 2"/>
          <p:cNvCxnSpPr/>
          <p:nvPr/>
        </p:nvCxnSpPr>
        <p:spPr>
          <a:xfrm>
            <a:off x="3107850" y="5541143"/>
            <a:ext cx="3230612" cy="6204"/>
          </a:xfrm>
          <a:prstGeom prst="straightConnector1">
            <a:avLst/>
          </a:prstGeom>
          <a:ln w="152400" cmpd="sng">
            <a:solidFill>
              <a:srgbClr val="4F81BD"/>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2296655" y="3939772"/>
            <a:ext cx="4832472" cy="804836"/>
            <a:chOff x="2296655" y="3981643"/>
            <a:chExt cx="4832472" cy="804836"/>
          </a:xfrm>
          <a:effectLst/>
        </p:grpSpPr>
        <p:cxnSp>
          <p:nvCxnSpPr>
            <p:cNvPr id="51" name="Straight Arrow Connector 50"/>
            <p:cNvCxnSpPr/>
            <p:nvPr/>
          </p:nvCxnSpPr>
          <p:spPr>
            <a:xfrm>
              <a:off x="2296655" y="3981643"/>
              <a:ext cx="4832472" cy="0"/>
            </a:xfrm>
            <a:prstGeom prst="straightConnector1">
              <a:avLst/>
            </a:prstGeom>
            <a:ln w="152400" cmpd="sng">
              <a:solidFill>
                <a:schemeClr val="accent4"/>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380385" y="3981643"/>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050854" y="3991056"/>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0982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2" name="TextBox 51"/>
          <p:cNvSpPr txBox="1"/>
          <p:nvPr/>
        </p:nvSpPr>
        <p:spPr>
          <a:xfrm>
            <a:off x="208556" y="2476433"/>
            <a:ext cx="8733859" cy="769441"/>
          </a:xfrm>
          <a:prstGeom prst="rect">
            <a:avLst/>
          </a:prstGeom>
          <a:noFill/>
        </p:spPr>
        <p:txBody>
          <a:bodyPr wrap="square" rtlCol="0">
            <a:spAutoFit/>
          </a:bodyPr>
          <a:lstStyle/>
          <a:p>
            <a:pPr algn="ctr"/>
            <a:r>
              <a:rPr lang="en-US" sz="4400" b="1" i="1" dirty="0" smtClean="0"/>
              <a:t>Demo here</a:t>
            </a:r>
          </a:p>
        </p:txBody>
      </p:sp>
    </p:spTree>
    <p:extLst>
      <p:ext uri="{BB962C8B-B14F-4D97-AF65-F5344CB8AC3E}">
        <p14:creationId xmlns:p14="http://schemas.microsoft.com/office/powerpoint/2010/main" val="418563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86476" y="489012"/>
            <a:ext cx="541209" cy="452517"/>
            <a:chOff x="230820" y="270791"/>
            <a:chExt cx="541209" cy="452517"/>
          </a:xfrm>
        </p:grpSpPr>
        <p:sp>
          <p:nvSpPr>
            <p:cNvPr id="4" name="Oval 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5" name="TextBox 4"/>
            <p:cNvSpPr txBox="1"/>
            <p:nvPr/>
          </p:nvSpPr>
          <p:spPr>
            <a:xfrm>
              <a:off x="230820" y="280815"/>
              <a:ext cx="541209" cy="400110"/>
            </a:xfrm>
            <a:prstGeom prst="rect">
              <a:avLst/>
            </a:prstGeom>
            <a:noFill/>
          </p:spPr>
          <p:txBody>
            <a:bodyPr wrap="none" rtlCol="0">
              <a:spAutoFit/>
            </a:bodyPr>
            <a:lstStyle/>
            <a:p>
              <a:r>
                <a:rPr lang="en-US" sz="2000" b="1" dirty="0" smtClean="0"/>
                <a:t>5.2</a:t>
              </a:r>
              <a:endParaRPr lang="en-US" sz="2000" b="1" dirty="0"/>
            </a:p>
          </p:txBody>
        </p:sp>
      </p:grpSp>
      <p:sp>
        <p:nvSpPr>
          <p:cNvPr id="6" name="TextBox 5"/>
          <p:cNvSpPr txBox="1"/>
          <p:nvPr/>
        </p:nvSpPr>
        <p:spPr>
          <a:xfrm>
            <a:off x="627685" y="397542"/>
            <a:ext cx="3332314" cy="569387"/>
          </a:xfrm>
          <a:prstGeom prst="rect">
            <a:avLst/>
          </a:prstGeom>
          <a:noFill/>
        </p:spPr>
        <p:txBody>
          <a:bodyPr wrap="none" rtlCol="0">
            <a:spAutoFit/>
          </a:bodyPr>
          <a:lstStyle/>
          <a:p>
            <a:r>
              <a:rPr lang="en-US" sz="3100" i="1" dirty="0" smtClean="0"/>
              <a:t>Configure routing</a:t>
            </a:r>
            <a:endParaRPr lang="en-US" sz="3100" i="1" dirty="0"/>
          </a:p>
        </p:txBody>
      </p:sp>
      <p:grpSp>
        <p:nvGrpSpPr>
          <p:cNvPr id="12" name="Group 11"/>
          <p:cNvGrpSpPr/>
          <p:nvPr/>
        </p:nvGrpSpPr>
        <p:grpSpPr>
          <a:xfrm>
            <a:off x="1117600" y="966929"/>
            <a:ext cx="7251700" cy="5524500"/>
            <a:chOff x="939800" y="1250950"/>
            <a:chExt cx="7251700" cy="5524500"/>
          </a:xfrm>
        </p:grpSpPr>
        <p:pic>
          <p:nvPicPr>
            <p:cNvPr id="13" name="Picture 12"/>
            <p:cNvPicPr>
              <a:picLocks noChangeAspect="1"/>
            </p:cNvPicPr>
            <p:nvPr/>
          </p:nvPicPr>
          <p:blipFill>
            <a:blip r:embed="rId3"/>
            <a:stretch>
              <a:fillRect/>
            </a:stretch>
          </p:blipFill>
          <p:spPr>
            <a:xfrm>
              <a:off x="939800" y="1250950"/>
              <a:ext cx="7251700" cy="5524500"/>
            </a:xfrm>
            <a:prstGeom prst="rect">
              <a:avLst/>
            </a:prstGeom>
          </p:spPr>
        </p:pic>
        <p:sp>
          <p:nvSpPr>
            <p:cNvPr id="14" name="TextBox 13"/>
            <p:cNvSpPr txBox="1"/>
            <p:nvPr/>
          </p:nvSpPr>
          <p:spPr>
            <a:xfrm>
              <a:off x="2973917" y="167185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15" name="TextBox 14"/>
            <p:cNvSpPr txBox="1"/>
            <p:nvPr/>
          </p:nvSpPr>
          <p:spPr>
            <a:xfrm>
              <a:off x="5469467" y="541200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grpSp>
    </p:spTree>
    <p:extLst>
      <p:ext uri="{BB962C8B-B14F-4D97-AF65-F5344CB8AC3E}">
        <p14:creationId xmlns:p14="http://schemas.microsoft.com/office/powerpoint/2010/main" val="1917089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86476" y="489012"/>
            <a:ext cx="541209" cy="452517"/>
            <a:chOff x="230820" y="270791"/>
            <a:chExt cx="541209" cy="452517"/>
          </a:xfrm>
        </p:grpSpPr>
        <p:sp>
          <p:nvSpPr>
            <p:cNvPr id="4" name="Oval 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5" name="TextBox 4"/>
            <p:cNvSpPr txBox="1"/>
            <p:nvPr/>
          </p:nvSpPr>
          <p:spPr>
            <a:xfrm>
              <a:off x="230820" y="280815"/>
              <a:ext cx="541209" cy="400110"/>
            </a:xfrm>
            <a:prstGeom prst="rect">
              <a:avLst/>
            </a:prstGeom>
            <a:noFill/>
          </p:spPr>
          <p:txBody>
            <a:bodyPr wrap="none" rtlCol="0">
              <a:spAutoFit/>
            </a:bodyPr>
            <a:lstStyle/>
            <a:p>
              <a:r>
                <a:rPr lang="en-US" sz="2000" b="1" dirty="0" smtClean="0"/>
                <a:t>5.2</a:t>
              </a:r>
              <a:endParaRPr lang="en-US" sz="2000" b="1" dirty="0"/>
            </a:p>
          </p:txBody>
        </p:sp>
      </p:grpSp>
      <p:sp>
        <p:nvSpPr>
          <p:cNvPr id="6" name="TextBox 5"/>
          <p:cNvSpPr txBox="1"/>
          <p:nvPr/>
        </p:nvSpPr>
        <p:spPr>
          <a:xfrm>
            <a:off x="627685" y="397542"/>
            <a:ext cx="4392757" cy="569387"/>
          </a:xfrm>
          <a:prstGeom prst="rect">
            <a:avLst/>
          </a:prstGeom>
          <a:noFill/>
        </p:spPr>
        <p:txBody>
          <a:bodyPr wrap="none" rtlCol="0">
            <a:spAutoFit/>
          </a:bodyPr>
          <a:lstStyle/>
          <a:p>
            <a:r>
              <a:rPr lang="en-US" sz="3100" i="1" dirty="0" smtClean="0"/>
              <a:t>Configure a static route</a:t>
            </a:r>
            <a:endParaRPr lang="en-US" sz="3100" i="1" dirty="0"/>
          </a:p>
        </p:txBody>
      </p:sp>
      <p:sp>
        <p:nvSpPr>
          <p:cNvPr id="2" name="TextBox 1"/>
          <p:cNvSpPr txBox="1"/>
          <p:nvPr/>
        </p:nvSpPr>
        <p:spPr>
          <a:xfrm>
            <a:off x="462585" y="1172844"/>
            <a:ext cx="8341321" cy="707886"/>
          </a:xfrm>
          <a:prstGeom prst="rect">
            <a:avLst/>
          </a:prstGeom>
          <a:noFill/>
        </p:spPr>
        <p:txBody>
          <a:bodyPr wrap="none" rtlCol="0">
            <a:spAutoFit/>
          </a:bodyPr>
          <a:lstStyle/>
          <a:p>
            <a:r>
              <a:rPr lang="sv-SE" sz="2000" dirty="0" smtClean="0">
                <a:latin typeface="Courier New"/>
                <a:cs typeface="Courier New"/>
              </a:rPr>
              <a:t>route </a:t>
            </a:r>
            <a:r>
              <a:rPr lang="sv-SE" sz="2000" dirty="0" err="1">
                <a:latin typeface="Courier New"/>
                <a:cs typeface="Courier New"/>
              </a:rPr>
              <a:t>add</a:t>
            </a:r>
            <a:r>
              <a:rPr lang="sv-SE" sz="2000" dirty="0">
                <a:latin typeface="Courier New"/>
                <a:cs typeface="Courier New"/>
              </a:rPr>
              <a:t> -</a:t>
            </a:r>
            <a:r>
              <a:rPr lang="sv-SE" sz="2000" dirty="0" err="1">
                <a:latin typeface="Courier New"/>
                <a:cs typeface="Courier New"/>
              </a:rPr>
              <a:t>net</a:t>
            </a:r>
            <a:r>
              <a:rPr lang="sv-SE" sz="2000" dirty="0">
                <a:latin typeface="Courier New"/>
                <a:cs typeface="Courier New"/>
              </a:rPr>
              <a:t> 192.168.1.0 </a:t>
            </a:r>
            <a:r>
              <a:rPr lang="sv-SE" sz="2000" dirty="0" err="1">
                <a:latin typeface="Courier New"/>
                <a:cs typeface="Courier New"/>
              </a:rPr>
              <a:t>netmask</a:t>
            </a:r>
            <a:r>
              <a:rPr lang="sv-SE" sz="2000" dirty="0">
                <a:latin typeface="Courier New"/>
                <a:cs typeface="Courier New"/>
              </a:rPr>
              <a:t> 255.255.255.0 </a:t>
            </a:r>
            <a:endParaRPr lang="sv-SE" sz="2000" dirty="0" smtClean="0">
              <a:latin typeface="Courier New"/>
              <a:cs typeface="Courier New"/>
            </a:endParaRPr>
          </a:p>
          <a:p>
            <a:r>
              <a:rPr lang="sv-SE" sz="2000" dirty="0">
                <a:latin typeface="Courier New"/>
                <a:cs typeface="Courier New"/>
              </a:rPr>
              <a:t>	</a:t>
            </a:r>
            <a:r>
              <a:rPr lang="sv-SE" sz="2000" dirty="0" smtClean="0">
                <a:latin typeface="Courier New"/>
                <a:cs typeface="Courier New"/>
              </a:rPr>
              <a:t>									</a:t>
            </a:r>
            <a:r>
              <a:rPr lang="sv-SE" sz="2000" dirty="0" err="1" smtClean="0">
                <a:latin typeface="Courier New"/>
                <a:cs typeface="Courier New"/>
              </a:rPr>
              <a:t>gw</a:t>
            </a:r>
            <a:r>
              <a:rPr lang="sv-SE" sz="2000" dirty="0" smtClean="0">
                <a:latin typeface="Courier New"/>
                <a:cs typeface="Courier New"/>
              </a:rPr>
              <a:t> </a:t>
            </a:r>
            <a:r>
              <a:rPr lang="sv-SE" sz="2000" dirty="0">
                <a:latin typeface="Courier New"/>
                <a:cs typeface="Courier New"/>
              </a:rPr>
              <a:t>192.168.1.1 </a:t>
            </a:r>
            <a:r>
              <a:rPr lang="sv-SE" sz="2000" dirty="0" err="1">
                <a:latin typeface="Courier New"/>
                <a:cs typeface="Courier New"/>
              </a:rPr>
              <a:t>dev</a:t>
            </a:r>
            <a:r>
              <a:rPr lang="sv-SE" sz="2000" dirty="0">
                <a:latin typeface="Courier New"/>
                <a:cs typeface="Courier New"/>
              </a:rPr>
              <a:t> eth0 </a:t>
            </a:r>
            <a:endParaRPr lang="en-US" sz="2000" dirty="0">
              <a:latin typeface="Courier New"/>
              <a:cs typeface="Courier New"/>
            </a:endParaRPr>
          </a:p>
        </p:txBody>
      </p:sp>
      <p:graphicFrame>
        <p:nvGraphicFramePr>
          <p:cNvPr id="7" name="Table 6"/>
          <p:cNvGraphicFramePr>
            <a:graphicFrameLocks noGrp="1"/>
          </p:cNvGraphicFramePr>
          <p:nvPr>
            <p:extLst>
              <p:ext uri="{D42A27DB-BD31-4B8C-83A1-F6EECF244321}">
                <p14:modId xmlns:p14="http://schemas.microsoft.com/office/powerpoint/2010/main" val="2101423242"/>
              </p:ext>
            </p:extLst>
          </p:nvPr>
        </p:nvGraphicFramePr>
        <p:xfrm>
          <a:off x="1518041" y="2032000"/>
          <a:ext cx="6096000" cy="2931160"/>
        </p:xfrm>
        <a:graphic>
          <a:graphicData uri="http://schemas.openxmlformats.org/drawingml/2006/table">
            <a:tbl>
              <a:tblPr firstRow="1" bandRow="1">
                <a:tableStyleId>{2D5ABB26-0587-4C30-8999-92F81FD0307C}</a:tableStyleId>
              </a:tblPr>
              <a:tblGrid>
                <a:gridCol w="3048000"/>
                <a:gridCol w="3048000"/>
              </a:tblGrid>
              <a:tr h="370840">
                <a:tc gridSpan="2">
                  <a:txBody>
                    <a:bodyPr/>
                    <a:lstStyle/>
                    <a:p>
                      <a:r>
                        <a:rPr lang="en-US"/>
                        <a:t>In above command:</a:t>
                      </a:r>
                    </a:p>
                  </a:txBody>
                  <a:tcPr anchor="ctr">
                    <a:solidFill>
                      <a:schemeClr val="bg1"/>
                    </a:solidFill>
                  </a:tcPr>
                </a:tc>
                <a:tc hMerge="1">
                  <a:txBody>
                    <a:bodyPr/>
                    <a:lstStyle/>
                    <a:p>
                      <a:endParaRPr lang="en-US"/>
                    </a:p>
                  </a:txBody>
                  <a:tcPr/>
                </a:tc>
              </a:tr>
              <a:tr h="370840">
                <a:tc>
                  <a:txBody>
                    <a:bodyPr/>
                    <a:lstStyle/>
                    <a:p>
                      <a:r>
                        <a:rPr lang="en-US" dirty="0"/>
                        <a:t>add </a:t>
                      </a:r>
                    </a:p>
                  </a:txBody>
                  <a:tcPr anchor="ctr">
                    <a:solidFill>
                      <a:schemeClr val="bg1"/>
                    </a:solidFill>
                  </a:tcPr>
                </a:tc>
                <a:tc>
                  <a:txBody>
                    <a:bodyPr/>
                    <a:lstStyle/>
                    <a:p>
                      <a:r>
                        <a:rPr lang="en-US"/>
                        <a:t>-Indicates that the route is added to routing table.</a:t>
                      </a:r>
                    </a:p>
                  </a:txBody>
                  <a:tcPr anchor="ctr">
                    <a:solidFill>
                      <a:schemeClr val="bg1"/>
                    </a:solidFill>
                  </a:tcPr>
                </a:tc>
              </a:tr>
              <a:tr h="370840">
                <a:tc>
                  <a:txBody>
                    <a:bodyPr/>
                    <a:lstStyle/>
                    <a:p>
                      <a:r>
                        <a:rPr lang="en-US"/>
                        <a:t>-net </a:t>
                      </a:r>
                    </a:p>
                  </a:txBody>
                  <a:tcPr anchor="ctr">
                    <a:solidFill>
                      <a:schemeClr val="bg1"/>
                    </a:solidFill>
                  </a:tcPr>
                </a:tc>
                <a:tc>
                  <a:txBody>
                    <a:bodyPr/>
                    <a:lstStyle/>
                    <a:p>
                      <a:r>
                        <a:rPr lang="en-US"/>
                        <a:t>-Indicates that desination is a network.</a:t>
                      </a:r>
                    </a:p>
                  </a:txBody>
                  <a:tcPr anchor="ctr">
                    <a:solidFill>
                      <a:schemeClr val="bg1"/>
                    </a:solidFill>
                  </a:tcPr>
                </a:tc>
              </a:tr>
              <a:tr h="370840">
                <a:tc>
                  <a:txBody>
                    <a:bodyPr/>
                    <a:lstStyle/>
                    <a:p>
                      <a:r>
                        <a:rPr lang="en-US"/>
                        <a:t>192.168.0.1</a:t>
                      </a:r>
                    </a:p>
                  </a:txBody>
                  <a:tcPr anchor="ctr">
                    <a:solidFill>
                      <a:schemeClr val="bg1"/>
                    </a:solidFill>
                  </a:tcPr>
                </a:tc>
                <a:tc>
                  <a:txBody>
                    <a:bodyPr/>
                    <a:lstStyle/>
                    <a:p>
                      <a:r>
                        <a:rPr lang="en-US"/>
                        <a:t>-Indicates IP address of destination network.</a:t>
                      </a:r>
                    </a:p>
                  </a:txBody>
                  <a:tcPr anchor="ctr">
                    <a:solidFill>
                      <a:schemeClr val="bg1"/>
                    </a:solidFill>
                  </a:tcPr>
                </a:tc>
              </a:tr>
              <a:tr h="370840">
                <a:tc>
                  <a:txBody>
                    <a:bodyPr/>
                    <a:lstStyle/>
                    <a:p>
                      <a:r>
                        <a:rPr lang="en-US"/>
                        <a:t>netmask</a:t>
                      </a:r>
                    </a:p>
                  </a:txBody>
                  <a:tcPr anchor="ctr">
                    <a:solidFill>
                      <a:schemeClr val="bg1"/>
                    </a:solidFill>
                  </a:tcPr>
                </a:tc>
                <a:tc>
                  <a:txBody>
                    <a:bodyPr/>
                    <a:lstStyle/>
                    <a:p>
                      <a:r>
                        <a:rPr lang="en-US" dirty="0"/>
                        <a:t>-Indicates the </a:t>
                      </a:r>
                      <a:r>
                        <a:rPr lang="en-US" dirty="0" err="1"/>
                        <a:t>subnetmask</a:t>
                      </a:r>
                      <a:r>
                        <a:rPr lang="en-US" dirty="0"/>
                        <a:t> of destination network.</a:t>
                      </a:r>
                    </a:p>
                  </a:txBody>
                  <a:tcPr anchor="ctr">
                    <a:solidFill>
                      <a:schemeClr val="bg1"/>
                    </a:solidFill>
                  </a:tcPr>
                </a:tc>
              </a:tr>
            </a:tbl>
          </a:graphicData>
        </a:graphic>
      </p:graphicFrame>
      <p:sp>
        <p:nvSpPr>
          <p:cNvPr id="10" name="TextBox 9"/>
          <p:cNvSpPr txBox="1"/>
          <p:nvPr/>
        </p:nvSpPr>
        <p:spPr>
          <a:xfrm>
            <a:off x="1822841" y="6038334"/>
            <a:ext cx="7153224" cy="369332"/>
          </a:xfrm>
          <a:prstGeom prst="rect">
            <a:avLst/>
          </a:prstGeom>
          <a:noFill/>
        </p:spPr>
        <p:txBody>
          <a:bodyPr wrap="none" rtlCol="0">
            <a:spAutoFit/>
          </a:bodyPr>
          <a:lstStyle/>
          <a:p>
            <a:r>
              <a:rPr lang="en-US" dirty="0" smtClean="0"/>
              <a:t>From: </a:t>
            </a:r>
            <a:r>
              <a:rPr lang="en-US" i="1" dirty="0" smtClean="0"/>
              <a:t>https</a:t>
            </a:r>
            <a:r>
              <a:rPr lang="en-US" i="1" dirty="0"/>
              <a:t>://</a:t>
            </a:r>
            <a:r>
              <a:rPr lang="en-US" i="1" dirty="0" err="1"/>
              <a:t>www.hscripts.com</a:t>
            </a:r>
            <a:r>
              <a:rPr lang="en-US" i="1" dirty="0"/>
              <a:t>/tutorials/</a:t>
            </a:r>
            <a:r>
              <a:rPr lang="en-US" i="1" dirty="0" err="1"/>
              <a:t>linux</a:t>
            </a:r>
            <a:r>
              <a:rPr lang="en-US" i="1" dirty="0"/>
              <a:t>-commands/</a:t>
            </a:r>
            <a:r>
              <a:rPr lang="en-US" i="1" dirty="0" err="1"/>
              <a:t>route.html</a:t>
            </a:r>
            <a:endParaRPr lang="en-US" i="1" dirty="0"/>
          </a:p>
        </p:txBody>
      </p:sp>
      <p:sp>
        <p:nvSpPr>
          <p:cNvPr id="8" name="TextBox 7"/>
          <p:cNvSpPr txBox="1"/>
          <p:nvPr/>
        </p:nvSpPr>
        <p:spPr>
          <a:xfrm>
            <a:off x="578241" y="5597079"/>
            <a:ext cx="7249288" cy="369332"/>
          </a:xfrm>
          <a:prstGeom prst="rect">
            <a:avLst/>
          </a:prstGeom>
          <a:noFill/>
        </p:spPr>
        <p:txBody>
          <a:bodyPr wrap="none" rtlCol="0">
            <a:spAutoFit/>
          </a:bodyPr>
          <a:lstStyle/>
          <a:p>
            <a:r>
              <a:rPr lang="en-US" dirty="0" err="1">
                <a:latin typeface="Courier New"/>
                <a:cs typeface="Courier New"/>
              </a:rPr>
              <a:t>sudo</a:t>
            </a:r>
            <a:r>
              <a:rPr lang="en-US" dirty="0">
                <a:latin typeface="Courier New"/>
                <a:cs typeface="Courier New"/>
              </a:rPr>
              <a:t> </a:t>
            </a:r>
            <a:r>
              <a:rPr lang="en-US" dirty="0" err="1">
                <a:latin typeface="Courier New"/>
                <a:cs typeface="Courier New"/>
              </a:rPr>
              <a:t>sh</a:t>
            </a:r>
            <a:r>
              <a:rPr lang="en-US" dirty="0">
                <a:latin typeface="Courier New"/>
                <a:cs typeface="Courier New"/>
              </a:rPr>
              <a:t> -c 'echo 1 &gt; /</a:t>
            </a:r>
            <a:r>
              <a:rPr lang="en-US" dirty="0" err="1">
                <a:latin typeface="Courier New"/>
                <a:cs typeface="Courier New"/>
              </a:rPr>
              <a:t>proc</a:t>
            </a:r>
            <a:r>
              <a:rPr lang="en-US" dirty="0">
                <a:latin typeface="Courier New"/>
                <a:cs typeface="Courier New"/>
              </a:rPr>
              <a:t>/sys/net/ipv4/</a:t>
            </a:r>
            <a:r>
              <a:rPr lang="en-US" dirty="0" err="1">
                <a:latin typeface="Courier New"/>
                <a:cs typeface="Courier New"/>
              </a:rPr>
              <a:t>ip_forward</a:t>
            </a:r>
            <a:r>
              <a:rPr lang="en-US" dirty="0">
                <a:latin typeface="Courier New"/>
                <a:cs typeface="Courier New"/>
              </a:rPr>
              <a:t>'</a:t>
            </a:r>
          </a:p>
        </p:txBody>
      </p:sp>
      <p:sp>
        <p:nvSpPr>
          <p:cNvPr id="11" name="TextBox 10"/>
          <p:cNvSpPr txBox="1"/>
          <p:nvPr/>
        </p:nvSpPr>
        <p:spPr>
          <a:xfrm>
            <a:off x="462585" y="5001260"/>
            <a:ext cx="3803622" cy="569387"/>
          </a:xfrm>
          <a:prstGeom prst="rect">
            <a:avLst/>
          </a:prstGeom>
          <a:noFill/>
        </p:spPr>
        <p:txBody>
          <a:bodyPr wrap="none" rtlCol="0">
            <a:spAutoFit/>
          </a:bodyPr>
          <a:lstStyle/>
          <a:p>
            <a:r>
              <a:rPr lang="en-US" sz="3100" i="1" dirty="0" smtClean="0"/>
              <a:t>Configure IP routing</a:t>
            </a:r>
            <a:endParaRPr lang="en-US" sz="3100" i="1" dirty="0"/>
          </a:p>
        </p:txBody>
      </p:sp>
    </p:spTree>
    <p:extLst>
      <p:ext uri="{BB962C8B-B14F-4D97-AF65-F5344CB8AC3E}">
        <p14:creationId xmlns:p14="http://schemas.microsoft.com/office/powerpoint/2010/main" val="2765471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III: Finish</a:t>
            </a:r>
          </a:p>
        </p:txBody>
      </p:sp>
      <p:pic>
        <p:nvPicPr>
          <p:cNvPr id="19" name="Picture 18"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876300"/>
            <a:ext cx="1960475" cy="5892800"/>
          </a:xfrm>
          <a:prstGeom prst="rect">
            <a:avLst/>
          </a:prstGeom>
        </p:spPr>
      </p:pic>
    </p:spTree>
    <p:extLst>
      <p:ext uri="{BB962C8B-B14F-4D97-AF65-F5344CB8AC3E}">
        <p14:creationId xmlns:p14="http://schemas.microsoft.com/office/powerpoint/2010/main" val="7186084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359" y="152936"/>
            <a:ext cx="4182204" cy="6556284"/>
          </a:xfrm>
          <a:ln w="19050" cmpd="sng">
            <a:solidFill>
              <a:schemeClr val="bg1">
                <a:lumMod val="75000"/>
              </a:schemeClr>
            </a:solidFill>
          </a:ln>
        </p:spPr>
        <p:txBody>
          <a:bodyPr>
            <a:normAutofit lnSpcReduction="10000"/>
          </a:bodyPr>
          <a:lstStyle/>
          <a:p>
            <a:pPr marL="0" indent="0">
              <a:buNone/>
            </a:pPr>
            <a:r>
              <a:rPr lang="en-US" sz="2000" dirty="0">
                <a:latin typeface="Courier New"/>
                <a:cs typeface="Courier New"/>
              </a:rPr>
              <a:t># </a:t>
            </a:r>
            <a:r>
              <a:rPr lang="en-US" sz="2000" dirty="0" smtClean="0">
                <a:latin typeface="Courier New"/>
                <a:cs typeface="Courier New"/>
              </a:rPr>
              <a:t>ping server </a:t>
            </a:r>
            <a:r>
              <a:rPr lang="en-US" sz="2000" dirty="0">
                <a:latin typeface="Courier New"/>
                <a:cs typeface="Courier New"/>
              </a:rPr>
              <a:t>data </a:t>
            </a:r>
            <a:r>
              <a:rPr lang="en-US" sz="2000" dirty="0" err="1">
                <a:latin typeface="Courier New"/>
                <a:cs typeface="Courier New"/>
              </a:rPr>
              <a:t>i</a:t>
            </a:r>
            <a:r>
              <a:rPr lang="en-US" sz="2000" dirty="0">
                <a:latin typeface="Courier New"/>
                <a:cs typeface="Courier New"/>
              </a:rPr>
              <a:t>/</a:t>
            </a:r>
            <a:r>
              <a:rPr lang="en-US" sz="2000" dirty="0" smtClean="0">
                <a:latin typeface="Courier New"/>
                <a:cs typeface="Courier New"/>
              </a:rPr>
              <a:t>f</a:t>
            </a:r>
          </a:p>
          <a:p>
            <a:pPr marL="0" indent="0">
              <a:buNone/>
            </a:pPr>
            <a:r>
              <a:rPr lang="en-US" sz="2000" dirty="0" smtClean="0">
                <a:latin typeface="Courier New"/>
                <a:cs typeface="Courier New"/>
              </a:rPr>
              <a:t>$ ping 192.168.1.11</a:t>
            </a:r>
          </a:p>
          <a:p>
            <a:pPr marL="0" indent="0">
              <a:buNone/>
            </a:pPr>
            <a:r>
              <a:rPr lang="en-US" sz="2000" dirty="0" smtClean="0">
                <a:latin typeface="Courier New"/>
                <a:cs typeface="Courier New"/>
              </a:rPr>
              <a:t>…</a:t>
            </a: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r>
              <a:rPr lang="en-US" sz="2000" dirty="0">
                <a:latin typeface="Courier New"/>
                <a:cs typeface="Courier New"/>
              </a:rPr>
              <a:t># ping server </a:t>
            </a:r>
            <a:r>
              <a:rPr lang="en-US" sz="2000" dirty="0" smtClean="0">
                <a:latin typeface="Courier New"/>
                <a:cs typeface="Courier New"/>
              </a:rPr>
              <a:t>ctrl </a:t>
            </a:r>
            <a:r>
              <a:rPr lang="en-US" sz="2000" dirty="0" err="1" smtClean="0">
                <a:latin typeface="Courier New"/>
                <a:cs typeface="Courier New"/>
              </a:rPr>
              <a:t>i</a:t>
            </a:r>
            <a:r>
              <a:rPr lang="en-US" sz="2000" dirty="0">
                <a:latin typeface="Courier New"/>
                <a:cs typeface="Courier New"/>
              </a:rPr>
              <a:t>/</a:t>
            </a:r>
            <a:r>
              <a:rPr lang="en-US" sz="2000" dirty="0" smtClean="0">
                <a:latin typeface="Courier New"/>
                <a:cs typeface="Courier New"/>
              </a:rPr>
              <a:t>f</a:t>
            </a:r>
          </a:p>
          <a:p>
            <a:pPr marL="0" indent="0">
              <a:buNone/>
            </a:pPr>
            <a:r>
              <a:rPr lang="en-US" sz="2000" dirty="0">
                <a:latin typeface="Courier New"/>
                <a:cs typeface="Courier New"/>
              </a:rPr>
              <a:t>$ ping </a:t>
            </a:r>
            <a:r>
              <a:rPr lang="en-US" sz="2000" b="1" dirty="0" smtClean="0">
                <a:latin typeface="Courier New"/>
                <a:cs typeface="Courier New"/>
              </a:rPr>
              <a:t>172.17.2.4</a:t>
            </a:r>
            <a:endParaRPr lang="en-US" sz="2000" b="1" dirty="0">
              <a:latin typeface="Courier New"/>
              <a:cs typeface="Courier New"/>
            </a:endParaRPr>
          </a:p>
          <a:p>
            <a:pPr marL="0" indent="0">
              <a:buNone/>
            </a:pPr>
            <a:r>
              <a:rPr lang="en-US" sz="2000" dirty="0" smtClean="0">
                <a:latin typeface="Courier New"/>
                <a:cs typeface="Courier New"/>
              </a:rPr>
              <a:t>…</a:t>
            </a: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endParaRPr lang="en-US" sz="2000" dirty="0">
              <a:latin typeface="Courier New"/>
              <a:cs typeface="Courier New"/>
            </a:endParaRPr>
          </a:p>
          <a:p>
            <a:pPr marL="0" indent="0">
              <a:buNone/>
            </a:pP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r>
              <a:rPr lang="en-US" sz="2000" dirty="0" smtClean="0">
                <a:latin typeface="Courier New"/>
                <a:cs typeface="Courier New"/>
              </a:rPr>
              <a:t>$ exit</a:t>
            </a:r>
            <a:endParaRPr lang="en-US" sz="2000" dirty="0">
              <a:latin typeface="Courier New"/>
              <a:cs typeface="Courier New"/>
            </a:endParaRPr>
          </a:p>
        </p:txBody>
      </p:sp>
      <p:sp>
        <p:nvSpPr>
          <p:cNvPr id="8" name="Content Placeholder 4"/>
          <p:cNvSpPr txBox="1">
            <a:spLocks/>
          </p:cNvSpPr>
          <p:nvPr/>
        </p:nvSpPr>
        <p:spPr>
          <a:xfrm>
            <a:off x="4766787" y="152936"/>
            <a:ext cx="4182204" cy="6556284"/>
          </a:xfrm>
          <a:prstGeom prst="rect">
            <a:avLst/>
          </a:prstGeom>
          <a:solidFill>
            <a:srgbClr val="000000"/>
          </a:solidFill>
          <a:ln w="19050" cmpd="sng">
            <a:solidFill>
              <a:schemeClr val="bg1">
                <a:lumMod val="75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424"/>
              </a:spcBef>
              <a:buNone/>
            </a:pPr>
            <a:endParaRPr lang="en-US" sz="2000" dirty="0" smtClean="0">
              <a:solidFill>
                <a:srgbClr val="4BACC6"/>
              </a:solidFill>
              <a:latin typeface="Courier New"/>
              <a:cs typeface="Courier New"/>
            </a:endParaRPr>
          </a:p>
          <a:p>
            <a:pPr marL="0" indent="0">
              <a:spcBef>
                <a:spcPts val="2424"/>
              </a:spcBef>
              <a:buNone/>
            </a:pPr>
            <a:endParaRPr lang="en-US" sz="2000" dirty="0" smtClean="0">
              <a:solidFill>
                <a:srgbClr val="4BACC6"/>
              </a:solidFill>
              <a:latin typeface="Courier New"/>
              <a:cs typeface="Courier New"/>
            </a:endParaRPr>
          </a:p>
          <a:p>
            <a:pPr marL="0" indent="0">
              <a:buNone/>
            </a:pPr>
            <a:r>
              <a:rPr lang="en-US" sz="1800" dirty="0" smtClean="0">
                <a:solidFill>
                  <a:schemeClr val="bg1">
                    <a:lumMod val="75000"/>
                  </a:schemeClr>
                </a:solidFill>
                <a:latin typeface="Courier New"/>
                <a:cs typeface="Courier New"/>
              </a:rPr>
              <a:t># For </a:t>
            </a:r>
            <a:r>
              <a:rPr lang="en-US" sz="1800" dirty="0" err="1" smtClean="0">
                <a:solidFill>
                  <a:schemeClr val="bg1">
                    <a:lumMod val="75000"/>
                  </a:schemeClr>
                </a:solidFill>
                <a:latin typeface="Courier New"/>
                <a:cs typeface="Courier New"/>
              </a:rPr>
              <a:t>ExoGENI</a:t>
            </a:r>
            <a:r>
              <a:rPr lang="en-US" sz="1800" dirty="0" smtClean="0">
                <a:solidFill>
                  <a:schemeClr val="bg1">
                    <a:lumMod val="75000"/>
                  </a:schemeClr>
                </a:solidFill>
                <a:latin typeface="Courier New"/>
                <a:cs typeface="Courier New"/>
              </a:rPr>
              <a:t> only do:</a:t>
            </a:r>
          </a:p>
          <a:p>
            <a:pPr marL="0" indent="0">
              <a:buNone/>
            </a:pPr>
            <a:r>
              <a:rPr lang="en-US" sz="1800" dirty="0" smtClean="0">
                <a:solidFill>
                  <a:schemeClr val="bg1">
                    <a:lumMod val="75000"/>
                  </a:schemeClr>
                </a:solidFill>
                <a:latin typeface="Courier New"/>
                <a:cs typeface="Courier New"/>
              </a:rPr>
              <a:t>$ </a:t>
            </a:r>
            <a:r>
              <a:rPr lang="en-US" sz="1800" dirty="0" err="1" smtClean="0">
                <a:solidFill>
                  <a:schemeClr val="bg1">
                    <a:lumMod val="75000"/>
                  </a:schemeClr>
                </a:solidFill>
                <a:latin typeface="Courier New"/>
                <a:cs typeface="Courier New"/>
              </a:rPr>
              <a:t>sudo</a:t>
            </a:r>
            <a:r>
              <a:rPr lang="en-US" sz="1800" dirty="0" smtClean="0">
                <a:solidFill>
                  <a:schemeClr val="bg1">
                    <a:lumMod val="75000"/>
                  </a:schemeClr>
                </a:solidFill>
                <a:latin typeface="Courier New"/>
                <a:cs typeface="Courier New"/>
              </a:rPr>
              <a:t> service </a:t>
            </a:r>
            <a:r>
              <a:rPr lang="en-US" sz="1800" dirty="0" err="1">
                <a:solidFill>
                  <a:schemeClr val="bg1">
                    <a:lumMod val="75000"/>
                  </a:schemeClr>
                </a:solidFill>
                <a:latin typeface="Courier New"/>
                <a:cs typeface="Courier New"/>
              </a:rPr>
              <a:t>neuca</a:t>
            </a:r>
            <a:r>
              <a:rPr lang="en-US" sz="1800" dirty="0">
                <a:solidFill>
                  <a:schemeClr val="bg1">
                    <a:lumMod val="75000"/>
                  </a:schemeClr>
                </a:solidFill>
                <a:latin typeface="Courier New"/>
                <a:cs typeface="Courier New"/>
              </a:rPr>
              <a:t> </a:t>
            </a:r>
            <a:r>
              <a:rPr lang="en-US" sz="1800" dirty="0" smtClean="0">
                <a:solidFill>
                  <a:schemeClr val="bg1">
                    <a:lumMod val="75000"/>
                  </a:schemeClr>
                </a:solidFill>
                <a:latin typeface="Courier New"/>
                <a:cs typeface="Courier New"/>
              </a:rPr>
              <a:t>stop </a:t>
            </a:r>
          </a:p>
          <a:p>
            <a:pPr marL="0" indent="0">
              <a:buNone/>
            </a:pPr>
            <a:r>
              <a:rPr lang="en-US" sz="1800" dirty="0">
                <a:solidFill>
                  <a:srgbClr val="4BACC6"/>
                </a:solidFill>
                <a:latin typeface="Courier New"/>
                <a:cs typeface="Courier New"/>
              </a:rPr>
              <a:t># bring down data </a:t>
            </a:r>
            <a:r>
              <a:rPr lang="en-US" sz="1800" dirty="0" err="1">
                <a:solidFill>
                  <a:srgbClr val="4BACC6"/>
                </a:solidFill>
                <a:latin typeface="Courier New"/>
                <a:cs typeface="Courier New"/>
              </a:rPr>
              <a:t>i</a:t>
            </a:r>
            <a:r>
              <a:rPr lang="en-US" sz="1800" dirty="0">
                <a:solidFill>
                  <a:srgbClr val="4BACC6"/>
                </a:solidFill>
                <a:latin typeface="Courier New"/>
                <a:cs typeface="Courier New"/>
              </a:rPr>
              <a:t>/f</a:t>
            </a:r>
          </a:p>
          <a:p>
            <a:pPr marL="0" indent="0">
              <a:buNone/>
            </a:pPr>
            <a:r>
              <a:rPr lang="en-US" sz="1800" dirty="0" smtClean="0">
                <a:solidFill>
                  <a:srgbClr val="4BACC6"/>
                </a:solidFill>
                <a:latin typeface="Courier New"/>
                <a:cs typeface="Courier New"/>
              </a:rPr>
              <a:t>$ </a:t>
            </a:r>
            <a:r>
              <a:rPr lang="en-US" sz="1800" dirty="0" err="1" smtClean="0">
                <a:solidFill>
                  <a:srgbClr val="4BACC6"/>
                </a:solidFill>
                <a:latin typeface="Courier New"/>
                <a:cs typeface="Courier New"/>
              </a:rPr>
              <a:t>sudo</a:t>
            </a:r>
            <a:r>
              <a:rPr lang="en-US" sz="1800" dirty="0" smtClean="0">
                <a:solidFill>
                  <a:srgbClr val="4BACC6"/>
                </a:solidFill>
                <a:latin typeface="Courier New"/>
                <a:cs typeface="Courier New"/>
              </a:rPr>
              <a:t> </a:t>
            </a:r>
            <a:r>
              <a:rPr lang="en-US" sz="1800" dirty="0" err="1" smtClean="0">
                <a:solidFill>
                  <a:srgbClr val="4BACC6"/>
                </a:solidFill>
                <a:latin typeface="Courier New"/>
                <a:cs typeface="Courier New"/>
              </a:rPr>
              <a:t>ifconfig</a:t>
            </a:r>
            <a:r>
              <a:rPr lang="en-US" sz="1800" dirty="0" smtClean="0">
                <a:solidFill>
                  <a:srgbClr val="4BACC6"/>
                </a:solidFill>
                <a:latin typeface="Courier New"/>
                <a:cs typeface="Courier New"/>
              </a:rPr>
              <a:t> </a:t>
            </a:r>
            <a:r>
              <a:rPr lang="en-US" sz="1800" b="1" dirty="0" smtClean="0">
                <a:solidFill>
                  <a:srgbClr val="4BACC6"/>
                </a:solidFill>
                <a:latin typeface="Courier New"/>
                <a:cs typeface="Courier New"/>
              </a:rPr>
              <a:t>eth12541</a:t>
            </a:r>
            <a:r>
              <a:rPr lang="en-US" sz="1800" dirty="0" smtClean="0">
                <a:solidFill>
                  <a:srgbClr val="4BACC6"/>
                </a:solidFill>
                <a:latin typeface="Courier New"/>
                <a:cs typeface="Courier New"/>
              </a:rPr>
              <a:t> down</a:t>
            </a:r>
          </a:p>
          <a:p>
            <a:pPr marL="0" indent="0">
              <a:buNone/>
            </a:pPr>
            <a:endParaRPr lang="en-US" sz="1800" dirty="0" smtClean="0">
              <a:solidFill>
                <a:srgbClr val="4BACC6"/>
              </a:solidFill>
              <a:latin typeface="Courier New"/>
              <a:cs typeface="Courier New"/>
            </a:endParaRPr>
          </a:p>
          <a:p>
            <a:pPr marL="0" indent="0">
              <a:buNone/>
            </a:pPr>
            <a:endParaRPr lang="en-US" sz="1800" dirty="0" smtClean="0">
              <a:solidFill>
                <a:srgbClr val="4BACC6"/>
              </a:solidFill>
              <a:latin typeface="Courier New"/>
              <a:cs typeface="Courier New"/>
            </a:endParaRPr>
          </a:p>
          <a:p>
            <a:pPr marL="0" indent="0">
              <a:buNone/>
            </a:pPr>
            <a:endParaRPr lang="en-US" sz="1800" dirty="0">
              <a:solidFill>
                <a:srgbClr val="4BACC6"/>
              </a:solidFill>
              <a:latin typeface="Courier New"/>
              <a:cs typeface="Courier New"/>
            </a:endParaRPr>
          </a:p>
          <a:p>
            <a:pPr marL="0" indent="0">
              <a:buNone/>
            </a:pPr>
            <a:endParaRPr lang="en-US" sz="1800" dirty="0">
              <a:solidFill>
                <a:srgbClr val="4BACC6"/>
              </a:solidFill>
              <a:latin typeface="Courier New"/>
              <a:cs typeface="Courier New"/>
            </a:endParaRPr>
          </a:p>
          <a:p>
            <a:pPr marL="0" indent="0">
              <a:buNone/>
            </a:pPr>
            <a:endParaRPr lang="en-US" sz="1800" dirty="0" smtClean="0">
              <a:solidFill>
                <a:srgbClr val="4BACC6"/>
              </a:solidFill>
              <a:latin typeface="Courier New"/>
              <a:cs typeface="Courier New"/>
            </a:endParaRPr>
          </a:p>
          <a:p>
            <a:pPr marL="0" indent="0">
              <a:spcBef>
                <a:spcPts val="2424"/>
              </a:spcBef>
              <a:buNone/>
            </a:pPr>
            <a:r>
              <a:rPr lang="en-US" sz="1800" dirty="0" smtClean="0">
                <a:solidFill>
                  <a:srgbClr val="4BACC6"/>
                </a:solidFill>
                <a:latin typeface="Courier New"/>
                <a:cs typeface="Courier New"/>
              </a:rPr>
              <a:t># </a:t>
            </a:r>
            <a:r>
              <a:rPr lang="en-US" sz="1800" dirty="0">
                <a:solidFill>
                  <a:srgbClr val="4BACC6"/>
                </a:solidFill>
                <a:latin typeface="Courier New"/>
                <a:cs typeface="Courier New"/>
              </a:rPr>
              <a:t>bring down </a:t>
            </a:r>
            <a:r>
              <a:rPr lang="en-US" sz="1800" dirty="0" smtClean="0">
                <a:solidFill>
                  <a:srgbClr val="4BACC6"/>
                </a:solidFill>
                <a:latin typeface="Courier New"/>
                <a:cs typeface="Courier New"/>
              </a:rPr>
              <a:t>ctrl </a:t>
            </a:r>
            <a:r>
              <a:rPr lang="en-US" sz="1800" dirty="0" err="1" smtClean="0">
                <a:solidFill>
                  <a:srgbClr val="4BACC6"/>
                </a:solidFill>
                <a:latin typeface="Courier New"/>
                <a:cs typeface="Courier New"/>
              </a:rPr>
              <a:t>i</a:t>
            </a:r>
            <a:r>
              <a:rPr lang="en-US" sz="1800" dirty="0">
                <a:solidFill>
                  <a:srgbClr val="4BACC6"/>
                </a:solidFill>
                <a:latin typeface="Courier New"/>
                <a:cs typeface="Courier New"/>
              </a:rPr>
              <a:t>/f</a:t>
            </a:r>
          </a:p>
          <a:p>
            <a:pPr marL="0" indent="0">
              <a:buNone/>
            </a:pPr>
            <a:r>
              <a:rPr lang="en-US" sz="1800" dirty="0" smtClean="0">
                <a:solidFill>
                  <a:srgbClr val="4BACC6"/>
                </a:solidFill>
                <a:latin typeface="Courier New"/>
                <a:cs typeface="Courier New"/>
              </a:rPr>
              <a:t>$ </a:t>
            </a:r>
            <a:r>
              <a:rPr lang="en-US" sz="1800" dirty="0" err="1">
                <a:solidFill>
                  <a:srgbClr val="4BACC6"/>
                </a:solidFill>
                <a:latin typeface="Courier New"/>
                <a:cs typeface="Courier New"/>
              </a:rPr>
              <a:t>sudo</a:t>
            </a:r>
            <a:r>
              <a:rPr lang="en-US" sz="1800" dirty="0">
                <a:solidFill>
                  <a:srgbClr val="4BACC6"/>
                </a:solidFill>
                <a:latin typeface="Courier New"/>
                <a:cs typeface="Courier New"/>
              </a:rPr>
              <a:t> </a:t>
            </a:r>
            <a:r>
              <a:rPr lang="en-US" sz="1800" dirty="0" err="1">
                <a:solidFill>
                  <a:srgbClr val="4BACC6"/>
                </a:solidFill>
                <a:latin typeface="Courier New"/>
                <a:cs typeface="Courier New"/>
              </a:rPr>
              <a:t>ifconfig</a:t>
            </a:r>
            <a:r>
              <a:rPr lang="en-US" sz="1800" dirty="0">
                <a:solidFill>
                  <a:srgbClr val="4BACC6"/>
                </a:solidFill>
                <a:latin typeface="Courier New"/>
                <a:cs typeface="Courier New"/>
              </a:rPr>
              <a:t> </a:t>
            </a:r>
            <a:r>
              <a:rPr lang="en-US" sz="1800" b="1" dirty="0" smtClean="0">
                <a:solidFill>
                  <a:srgbClr val="4BACC6"/>
                </a:solidFill>
                <a:latin typeface="Courier New"/>
                <a:cs typeface="Courier New"/>
              </a:rPr>
              <a:t>eth999</a:t>
            </a:r>
            <a:r>
              <a:rPr lang="en-US" sz="1800" dirty="0" smtClean="0">
                <a:solidFill>
                  <a:srgbClr val="4BACC6"/>
                </a:solidFill>
                <a:latin typeface="Courier New"/>
                <a:cs typeface="Courier New"/>
              </a:rPr>
              <a:t> down</a:t>
            </a:r>
            <a:endParaRPr lang="en-US" sz="1800" dirty="0">
              <a:solidFill>
                <a:srgbClr val="4BACC6"/>
              </a:solidFill>
              <a:latin typeface="Courier New"/>
              <a:cs typeface="Courier New"/>
            </a:endParaRPr>
          </a:p>
        </p:txBody>
      </p:sp>
      <p:pic>
        <p:nvPicPr>
          <p:cNvPr id="25" name="Picture 24"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25" y="5665980"/>
            <a:ext cx="1589752" cy="1362456"/>
          </a:xfrm>
          <a:prstGeom prst="rect">
            <a:avLst/>
          </a:prstGeom>
        </p:spPr>
      </p:pic>
      <p:sp>
        <p:nvSpPr>
          <p:cNvPr id="26" name="TextBox 25"/>
          <p:cNvSpPr txBox="1"/>
          <p:nvPr/>
        </p:nvSpPr>
        <p:spPr>
          <a:xfrm>
            <a:off x="7543175" y="5837591"/>
            <a:ext cx="1210113" cy="353943"/>
          </a:xfrm>
          <a:prstGeom prst="rect">
            <a:avLst/>
          </a:prstGeom>
          <a:noFill/>
        </p:spPr>
        <p:txBody>
          <a:bodyPr wrap="square" rtlCol="0">
            <a:spAutoFit/>
          </a:bodyPr>
          <a:lstStyle/>
          <a:p>
            <a:pPr algn="ctr"/>
            <a:r>
              <a:rPr lang="en-US" sz="1700" dirty="0" err="1" smtClean="0">
                <a:solidFill>
                  <a:schemeClr val="bg1"/>
                </a:solidFill>
              </a:rPr>
              <a:t>NodeB</a:t>
            </a:r>
            <a:endParaRPr lang="en-US" sz="1700" dirty="0" smtClean="0">
              <a:solidFill>
                <a:schemeClr val="bg1"/>
              </a:solidFill>
            </a:endParaRPr>
          </a:p>
        </p:txBody>
      </p:sp>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04033" y="5608295"/>
            <a:ext cx="1584287" cy="1357773"/>
          </a:xfrm>
          <a:prstGeom prst="rect">
            <a:avLst/>
          </a:prstGeom>
        </p:spPr>
      </p:pic>
      <p:sp>
        <p:nvSpPr>
          <p:cNvPr id="28" name="TextBox 27"/>
          <p:cNvSpPr txBox="1"/>
          <p:nvPr/>
        </p:nvSpPr>
        <p:spPr>
          <a:xfrm>
            <a:off x="3361956" y="5769738"/>
            <a:ext cx="965894" cy="353943"/>
          </a:xfrm>
          <a:prstGeom prst="rect">
            <a:avLst/>
          </a:prstGeom>
          <a:noFill/>
        </p:spPr>
        <p:txBody>
          <a:bodyPr wrap="square" rtlCol="0">
            <a:spAutoFit/>
          </a:bodyPr>
          <a:lstStyle/>
          <a:p>
            <a:pPr algn="ctr"/>
            <a:r>
              <a:rPr lang="en-US" sz="1700" dirty="0" err="1" smtClean="0">
                <a:solidFill>
                  <a:schemeClr val="bg1"/>
                </a:solidFill>
              </a:rPr>
              <a:t>NodeA</a:t>
            </a:r>
            <a:endParaRPr lang="en-US" sz="1700" dirty="0" smtClean="0">
              <a:solidFill>
                <a:schemeClr val="bg1"/>
              </a:solidFill>
            </a:endParaRPr>
          </a:p>
        </p:txBody>
      </p:sp>
      <p:grpSp>
        <p:nvGrpSpPr>
          <p:cNvPr id="10" name="Group 9"/>
          <p:cNvGrpSpPr/>
          <p:nvPr/>
        </p:nvGrpSpPr>
        <p:grpSpPr>
          <a:xfrm>
            <a:off x="4313166" y="36495"/>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grpSp>
        <p:nvGrpSpPr>
          <p:cNvPr id="19" name="Group 18"/>
          <p:cNvGrpSpPr/>
          <p:nvPr/>
        </p:nvGrpSpPr>
        <p:grpSpPr>
          <a:xfrm>
            <a:off x="4352414" y="3164676"/>
            <a:ext cx="541209" cy="452517"/>
            <a:chOff x="230820" y="270791"/>
            <a:chExt cx="541209" cy="452517"/>
          </a:xfrm>
        </p:grpSpPr>
        <p:sp>
          <p:nvSpPr>
            <p:cNvPr id="20" name="Oval 19"/>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1" name="TextBox 20"/>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grpSp>
        <p:nvGrpSpPr>
          <p:cNvPr id="22" name="Group 21"/>
          <p:cNvGrpSpPr/>
          <p:nvPr/>
        </p:nvGrpSpPr>
        <p:grpSpPr>
          <a:xfrm>
            <a:off x="4307324" y="1722718"/>
            <a:ext cx="471594" cy="474738"/>
            <a:chOff x="8693573" y="768047"/>
            <a:chExt cx="471594" cy="474738"/>
          </a:xfrm>
        </p:grpSpPr>
        <p:sp>
          <p:nvSpPr>
            <p:cNvPr id="23" name="Rectangle 22"/>
            <p:cNvSpPr/>
            <p:nvPr/>
          </p:nvSpPr>
          <p:spPr>
            <a:xfrm>
              <a:off x="8693573" y="768047"/>
              <a:ext cx="471594" cy="474738"/>
            </a:xfrm>
            <a:prstGeom prst="rect">
              <a:avLst/>
            </a:prstGeom>
            <a:solidFill>
              <a:srgbClr val="FFFFFF"/>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4" name="Picture 23"/>
            <p:cNvPicPr>
              <a:picLocks noChangeAspect="1"/>
            </p:cNvPicPr>
            <p:nvPr/>
          </p:nvPicPr>
          <p:blipFill>
            <a:blip r:embed="rId4"/>
            <a:stretch>
              <a:fillRect/>
            </a:stretch>
          </p:blipFill>
          <p:spPr>
            <a:xfrm>
              <a:off x="8693573" y="768047"/>
              <a:ext cx="471594" cy="474738"/>
            </a:xfrm>
            <a:prstGeom prst="rect">
              <a:avLst/>
            </a:prstGeom>
            <a:ln w="57150" cmpd="sng">
              <a:solidFill>
                <a:srgbClr val="BFBFBF"/>
              </a:solidFill>
            </a:ln>
          </p:spPr>
        </p:pic>
      </p:grpSp>
    </p:spTree>
    <p:extLst>
      <p:ext uri="{BB962C8B-B14F-4D97-AF65-F5344CB8AC3E}">
        <p14:creationId xmlns:p14="http://schemas.microsoft.com/office/powerpoint/2010/main" val="3680022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2" name="TextBox 51"/>
          <p:cNvSpPr txBox="1"/>
          <p:nvPr/>
        </p:nvSpPr>
        <p:spPr>
          <a:xfrm>
            <a:off x="208556" y="2476433"/>
            <a:ext cx="8733859" cy="769441"/>
          </a:xfrm>
          <a:prstGeom prst="rect">
            <a:avLst/>
          </a:prstGeom>
          <a:noFill/>
        </p:spPr>
        <p:txBody>
          <a:bodyPr wrap="square" rtlCol="0">
            <a:spAutoFit/>
          </a:bodyPr>
          <a:lstStyle/>
          <a:p>
            <a:pPr algn="ctr"/>
            <a:r>
              <a:rPr lang="en-US" sz="4400" b="1" i="1" dirty="0" smtClean="0"/>
              <a:t>Demo here</a:t>
            </a:r>
          </a:p>
        </p:txBody>
      </p:sp>
    </p:spTree>
    <p:extLst>
      <p:ext uri="{BB962C8B-B14F-4D97-AF65-F5344CB8AC3E}">
        <p14:creationId xmlns:p14="http://schemas.microsoft.com/office/powerpoint/2010/main" val="3955036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sp>
        <p:nvSpPr>
          <p:cNvPr id="4" name="TextBox 3"/>
          <p:cNvSpPr txBox="1"/>
          <p:nvPr/>
        </p:nvSpPr>
        <p:spPr>
          <a:xfrm>
            <a:off x="734276" y="67154"/>
            <a:ext cx="8733859" cy="954107"/>
          </a:xfrm>
          <a:prstGeom prst="rect">
            <a:avLst/>
          </a:prstGeom>
          <a:noFill/>
        </p:spPr>
        <p:txBody>
          <a:bodyPr wrap="square" rtlCol="0">
            <a:spAutoFit/>
          </a:bodyPr>
          <a:lstStyle/>
          <a:p>
            <a:r>
              <a:rPr lang="en-US" sz="2800" i="1" dirty="0" smtClean="0"/>
              <a:t>When you bring down the </a:t>
            </a:r>
            <a:r>
              <a:rPr lang="en-US" sz="2800" b="1" i="1" dirty="0" smtClean="0">
                <a:solidFill>
                  <a:schemeClr val="accent1"/>
                </a:solidFill>
              </a:rPr>
              <a:t>data</a:t>
            </a:r>
            <a:r>
              <a:rPr lang="en-US" sz="2800" i="1" dirty="0" smtClean="0">
                <a:solidFill>
                  <a:schemeClr val="accent1"/>
                </a:solidFill>
              </a:rPr>
              <a:t> </a:t>
            </a:r>
            <a:r>
              <a:rPr lang="en-US" sz="2800" i="1" dirty="0" smtClean="0"/>
              <a:t>interface, the destination should become unreachable.  Why?</a:t>
            </a:r>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cxnSp>
        <p:nvCxnSpPr>
          <p:cNvPr id="51" name="Straight Arrow Connector 50"/>
          <p:cNvCxnSpPr/>
          <p:nvPr/>
        </p:nvCxnSpPr>
        <p:spPr>
          <a:xfrm>
            <a:off x="3107850" y="5541143"/>
            <a:ext cx="3230612" cy="6204"/>
          </a:xfrm>
          <a:prstGeom prst="straightConnector1">
            <a:avLst/>
          </a:prstGeom>
          <a:ln w="152400" cmpd="sng">
            <a:solidFill>
              <a:srgbClr val="4F81BD"/>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Multiply 55"/>
          <p:cNvSpPr/>
          <p:nvPr/>
        </p:nvSpPr>
        <p:spPr>
          <a:xfrm>
            <a:off x="5861661" y="5084291"/>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347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sp>
        <p:nvSpPr>
          <p:cNvPr id="4" name="TextBox 3"/>
          <p:cNvSpPr txBox="1"/>
          <p:nvPr/>
        </p:nvSpPr>
        <p:spPr>
          <a:xfrm>
            <a:off x="682302" y="147926"/>
            <a:ext cx="8733859" cy="830997"/>
          </a:xfrm>
          <a:prstGeom prst="rect">
            <a:avLst/>
          </a:prstGeom>
          <a:noFill/>
        </p:spPr>
        <p:txBody>
          <a:bodyPr wrap="square" rtlCol="0">
            <a:spAutoFit/>
          </a:bodyPr>
          <a:lstStyle/>
          <a:p>
            <a:r>
              <a:rPr lang="en-US" sz="2400" i="1" dirty="0" smtClean="0"/>
              <a:t>After </a:t>
            </a:r>
            <a:r>
              <a:rPr lang="en-US" sz="2400" i="1" dirty="0"/>
              <a:t>you bring down the </a:t>
            </a:r>
            <a:r>
              <a:rPr lang="en-US" sz="2400" b="1" i="1" dirty="0">
                <a:solidFill>
                  <a:schemeClr val="accent4"/>
                </a:solidFill>
              </a:rPr>
              <a:t>control</a:t>
            </a:r>
            <a:r>
              <a:rPr lang="en-US" sz="2400" i="1" dirty="0">
                <a:solidFill>
                  <a:schemeClr val="accent4"/>
                </a:solidFill>
              </a:rPr>
              <a:t> </a:t>
            </a:r>
            <a:r>
              <a:rPr lang="en-US" sz="2400" i="1" dirty="0"/>
              <a:t>interface, </a:t>
            </a:r>
            <a:r>
              <a:rPr lang="en-US" sz="2400" i="1" dirty="0" smtClean="0"/>
              <a:t>the </a:t>
            </a:r>
            <a:r>
              <a:rPr lang="en-US" sz="2400" i="1" dirty="0"/>
              <a:t>destination becomes unreachable. Why</a:t>
            </a:r>
            <a:r>
              <a:rPr lang="en-US" sz="2400" i="1" dirty="0" smtClean="0"/>
              <a:t>?</a:t>
            </a:r>
            <a:endParaRPr lang="en-US" sz="2400" i="1" dirty="0"/>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grpSp>
        <p:nvGrpSpPr>
          <p:cNvPr id="52" name="Group 51"/>
          <p:cNvGrpSpPr/>
          <p:nvPr/>
        </p:nvGrpSpPr>
        <p:grpSpPr>
          <a:xfrm>
            <a:off x="2296655" y="3939772"/>
            <a:ext cx="4832472" cy="804836"/>
            <a:chOff x="2296655" y="3981643"/>
            <a:chExt cx="4832472" cy="804836"/>
          </a:xfrm>
          <a:effectLst/>
        </p:grpSpPr>
        <p:cxnSp>
          <p:nvCxnSpPr>
            <p:cNvPr id="53" name="Straight Arrow Connector 52"/>
            <p:cNvCxnSpPr/>
            <p:nvPr/>
          </p:nvCxnSpPr>
          <p:spPr>
            <a:xfrm>
              <a:off x="2296655" y="3981643"/>
              <a:ext cx="4832472" cy="0"/>
            </a:xfrm>
            <a:prstGeom prst="straightConnector1">
              <a:avLst/>
            </a:prstGeom>
            <a:ln w="152400" cmpd="sng">
              <a:solidFill>
                <a:schemeClr val="accent4"/>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380385" y="3981643"/>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050854" y="3991056"/>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6" name="Multiply 55"/>
          <p:cNvSpPr/>
          <p:nvPr/>
        </p:nvSpPr>
        <p:spPr>
          <a:xfrm>
            <a:off x="6596384" y="4343310"/>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4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5.3</a:t>
              </a:r>
              <a:endParaRPr lang="en-US" sz="2000" b="1" dirty="0"/>
            </a:p>
          </p:txBody>
        </p:sp>
      </p:grpSp>
      <p:sp>
        <p:nvSpPr>
          <p:cNvPr id="4" name="TextBox 3"/>
          <p:cNvSpPr txBox="1"/>
          <p:nvPr/>
        </p:nvSpPr>
        <p:spPr>
          <a:xfrm>
            <a:off x="738122" y="161883"/>
            <a:ext cx="8733859" cy="830997"/>
          </a:xfrm>
          <a:prstGeom prst="rect">
            <a:avLst/>
          </a:prstGeom>
          <a:noFill/>
        </p:spPr>
        <p:txBody>
          <a:bodyPr wrap="square" rtlCol="0">
            <a:spAutoFit/>
          </a:bodyPr>
          <a:lstStyle/>
          <a:p>
            <a:r>
              <a:rPr lang="en-US" sz="2400" i="1" dirty="0" smtClean="0"/>
              <a:t>After </a:t>
            </a:r>
            <a:r>
              <a:rPr lang="en-US" sz="2400" i="1" dirty="0"/>
              <a:t>you bring down the </a:t>
            </a:r>
            <a:r>
              <a:rPr lang="en-US" sz="2400" b="1" i="1" dirty="0">
                <a:solidFill>
                  <a:srgbClr val="8064A2"/>
                </a:solidFill>
              </a:rPr>
              <a:t>control</a:t>
            </a:r>
            <a:r>
              <a:rPr lang="en-US" sz="2400" i="1" dirty="0">
                <a:solidFill>
                  <a:srgbClr val="8064A2"/>
                </a:solidFill>
              </a:rPr>
              <a:t> </a:t>
            </a:r>
            <a:r>
              <a:rPr lang="en-US" sz="2400" i="1" dirty="0" smtClean="0"/>
              <a:t>interface, your </a:t>
            </a:r>
            <a:r>
              <a:rPr lang="en-US" sz="2400" i="1" dirty="0" err="1" smtClean="0"/>
              <a:t>ssh</a:t>
            </a:r>
            <a:r>
              <a:rPr lang="en-US" sz="2400" i="1" dirty="0" smtClean="0"/>
              <a:t> session should immediately hang.  Why?</a:t>
            </a:r>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grpSp>
        <p:nvGrpSpPr>
          <p:cNvPr id="63" name="Group 62"/>
          <p:cNvGrpSpPr/>
          <p:nvPr/>
        </p:nvGrpSpPr>
        <p:grpSpPr>
          <a:xfrm>
            <a:off x="2558388" y="2028076"/>
            <a:ext cx="4519271" cy="2639018"/>
            <a:chOff x="2781668" y="2028076"/>
            <a:chExt cx="4519271" cy="2639018"/>
          </a:xfrm>
          <a:effectLst/>
        </p:grpSpPr>
        <p:cxnSp>
          <p:nvCxnSpPr>
            <p:cNvPr id="57" name="Straight Arrow Connector 56"/>
            <p:cNvCxnSpPr/>
            <p:nvPr/>
          </p:nvCxnSpPr>
          <p:spPr>
            <a:xfrm>
              <a:off x="2781668" y="2028076"/>
              <a:ext cx="4519271" cy="1815681"/>
            </a:xfrm>
            <a:prstGeom prst="straightConnector1">
              <a:avLst/>
            </a:prstGeom>
            <a:ln w="152400" cmpd="sng">
              <a:solidFill>
                <a:schemeClr val="bg1">
                  <a:lumMod val="5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300939" y="3781016"/>
              <a:ext cx="0" cy="886078"/>
            </a:xfrm>
            <a:prstGeom prst="straightConnector1">
              <a:avLst/>
            </a:prstGeom>
            <a:ln w="152400" cmpd="sng">
              <a:solidFill>
                <a:schemeClr val="bg1">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6" name="Multiply 55"/>
          <p:cNvSpPr/>
          <p:nvPr/>
        </p:nvSpPr>
        <p:spPr>
          <a:xfrm>
            <a:off x="6596384" y="4343310"/>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261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3"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2" animBg="1"/>
      <p:bldP spid="56" grpId="3"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168585" y="483234"/>
            <a:ext cx="8878488" cy="5877483"/>
          </a:xfrm>
          <a:prstGeom prst="round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70876" y="5652722"/>
            <a:ext cx="8473899" cy="605759"/>
          </a:xfrm>
          <a:prstGeom prst="rect">
            <a:avLst/>
          </a:prstGeom>
          <a:solidFill>
            <a:srgbClr val="00FF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70876" y="640567"/>
            <a:ext cx="8573329" cy="5614870"/>
          </a:xfrm>
          <a:prstGeom prst="rect">
            <a:avLst/>
          </a:prstGeom>
          <a:noFill/>
        </p:spPr>
        <p:txBody>
          <a:bodyPr wrap="square" rtlCol="0">
            <a:spAutoFit/>
          </a:bodyPr>
          <a:lstStyle/>
          <a:p>
            <a:pPr>
              <a:lnSpc>
                <a:spcPct val="130000"/>
              </a:lnSpc>
            </a:pPr>
            <a:r>
              <a:rPr lang="en-US" sz="2800" dirty="0" smtClean="0"/>
              <a:t>You are trying to log in to a compute node on GENI using SSH and can’t.  </a:t>
            </a:r>
          </a:p>
          <a:p>
            <a:pPr>
              <a:lnSpc>
                <a:spcPct val="130000"/>
              </a:lnSpc>
            </a:pPr>
            <a:r>
              <a:rPr lang="en-US" sz="2800" i="1" dirty="0" smtClean="0"/>
              <a:t>Which are possible explanations?</a:t>
            </a:r>
            <a:endParaRPr lang="en-US" sz="2400" dirty="0"/>
          </a:p>
          <a:p>
            <a:pPr marL="457200" indent="-457200">
              <a:lnSpc>
                <a:spcPct val="150000"/>
              </a:lnSpc>
              <a:buAutoNum type="alphaLcParenR"/>
            </a:pPr>
            <a:r>
              <a:rPr lang="en-US" sz="2800" dirty="0" smtClean="0"/>
              <a:t>You entered the wrong password</a:t>
            </a:r>
          </a:p>
          <a:p>
            <a:pPr marL="457200" indent="-457200">
              <a:lnSpc>
                <a:spcPct val="150000"/>
              </a:lnSpc>
              <a:buAutoNum type="alphaLcParenR"/>
            </a:pPr>
            <a:r>
              <a:rPr lang="en-US" sz="2800" dirty="0" smtClean="0"/>
              <a:t>You didn’t offer the private key that matches the public key </a:t>
            </a:r>
          </a:p>
          <a:p>
            <a:pPr marL="457200" indent="-457200">
              <a:lnSpc>
                <a:spcPct val="150000"/>
              </a:lnSpc>
              <a:buAutoNum type="alphaLcParenR"/>
            </a:pPr>
            <a:r>
              <a:rPr lang="en-US" sz="2800" dirty="0" smtClean="0"/>
              <a:t>The public key wasn’t loaded onto the node</a:t>
            </a:r>
          </a:p>
          <a:p>
            <a:pPr marL="457200" indent="-457200">
              <a:lnSpc>
                <a:spcPct val="150000"/>
              </a:lnSpc>
              <a:buAutoNum type="alphaLcParenR"/>
            </a:pPr>
            <a:r>
              <a:rPr lang="en-US" sz="2800" dirty="0"/>
              <a:t>P</a:t>
            </a:r>
            <a:r>
              <a:rPr lang="en-US" sz="2800" dirty="0" smtClean="0"/>
              <a:t>ermissions on the private key are too permissive</a:t>
            </a:r>
          </a:p>
          <a:p>
            <a:pPr marL="457200" indent="-457200">
              <a:lnSpc>
                <a:spcPct val="150000"/>
              </a:lnSpc>
              <a:buAutoNum type="alphaLcParenR"/>
            </a:pPr>
            <a:r>
              <a:rPr lang="en-US" sz="2800" dirty="0" smtClean="0"/>
              <a:t>(b), (c), and (d)</a:t>
            </a:r>
            <a:endParaRPr lang="en-US" sz="2800" dirty="0"/>
          </a:p>
        </p:txBody>
      </p:sp>
    </p:spTree>
    <p:extLst>
      <p:ext uri="{BB962C8B-B14F-4D97-AF65-F5344CB8AC3E}">
        <p14:creationId xmlns:p14="http://schemas.microsoft.com/office/powerpoint/2010/main" val="1015232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ish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376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smtClean="0"/>
          </a:p>
          <a:p>
            <a:pPr marL="0" indent="0">
              <a:buFontTx/>
              <a:buNone/>
            </a:pPr>
            <a:endParaRPr lang="en-US" sz="2600" dirty="0"/>
          </a:p>
          <a:p>
            <a:pPr marL="0" indent="0">
              <a:buFontTx/>
              <a:buNone/>
            </a:pPr>
            <a:endParaRPr lang="en-US" sz="2600" dirty="0" smtClean="0"/>
          </a:p>
          <a:p>
            <a:r>
              <a:rPr lang="en-US" sz="2600" b="1" dirty="0" smtClean="0"/>
              <a:t>Part III: Finish</a:t>
            </a:r>
          </a:p>
        </p:txBody>
      </p:sp>
    </p:spTree>
    <p:extLst>
      <p:ext uri="{BB962C8B-B14F-4D97-AF65-F5344CB8AC3E}">
        <p14:creationId xmlns:p14="http://schemas.microsoft.com/office/powerpoint/2010/main" val="30466797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a:t>
            </a:r>
            <a:endParaRPr lang="en-US" dirty="0"/>
          </a:p>
        </p:txBody>
      </p:sp>
      <p:sp>
        <p:nvSpPr>
          <p:cNvPr id="4" name="Rectangle 3"/>
          <p:cNvSpPr/>
          <p:nvPr/>
        </p:nvSpPr>
        <p:spPr>
          <a:xfrm>
            <a:off x="655025" y="2967335"/>
            <a:ext cx="7833958" cy="2092881"/>
          </a:xfrm>
          <a:prstGeom prst="rect">
            <a:avLst/>
          </a:prstGeom>
          <a:noFill/>
        </p:spPr>
        <p:txBody>
          <a:bodyPr wrap="none" lIns="91440" tIns="45720" rIns="91440" bIns="45720">
            <a:spAutoFit/>
          </a:bodyPr>
          <a:lstStyle/>
          <a:p>
            <a:pPr algn="ctr"/>
            <a:r>
              <a:rPr lang="en-US" sz="6600" b="1" cap="none" spc="0" dirty="0" smtClean="0">
                <a:ln w="12700">
                  <a:noFill/>
                  <a:prstDash val="solid"/>
                </a:ln>
                <a:solidFill>
                  <a:srgbClr val="FF0000"/>
                </a:solidFill>
                <a:effectLst>
                  <a:outerShdw blurRad="41275" dist="20320" dir="1800000" algn="tl" rotWithShape="0">
                    <a:srgbClr val="000000">
                      <a:alpha val="40000"/>
                    </a:srgbClr>
                  </a:outerShdw>
                </a:effectLst>
              </a:rPr>
              <a:t>Don’t Delete YET!!!</a:t>
            </a:r>
          </a:p>
          <a:p>
            <a:pPr algn="ctr"/>
            <a:endParaRPr lang="en-US" sz="3200" b="1" cap="none" spc="0" dirty="0" smtClean="0">
              <a:ln w="12700">
                <a:noFill/>
                <a:prstDash val="solid"/>
              </a:ln>
              <a:solidFill>
                <a:srgbClr val="FF0000"/>
              </a:solidFill>
              <a:effectLst>
                <a:outerShdw blurRad="41275" dist="20320" dir="1800000" algn="tl" rotWithShape="0">
                  <a:srgbClr val="000000">
                    <a:alpha val="40000"/>
                  </a:srgbClr>
                </a:outerShdw>
              </a:effectLst>
            </a:endParaRPr>
          </a:p>
          <a:p>
            <a:pPr algn="ctr"/>
            <a:r>
              <a:rPr lang="en-US" sz="3200" dirty="0" smtClean="0">
                <a:ln w="12700">
                  <a:noFill/>
                  <a:prstDash val="solid"/>
                </a:ln>
                <a:solidFill>
                  <a:srgbClr val="000000"/>
                </a:solidFill>
                <a:effectLst>
                  <a:outerShdw blurRad="41275" dist="20320" dir="1800000" algn="tl" rotWithShape="0">
                    <a:srgbClr val="000000">
                      <a:alpha val="40000"/>
                    </a:srgbClr>
                  </a:outerShdw>
                </a:effectLst>
              </a:rPr>
              <a:t>We will clean up later</a:t>
            </a:r>
            <a:endParaRPr lang="en-US" sz="3200" cap="none" spc="0" dirty="0">
              <a:ln w="12700">
                <a:no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61849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704575" y="5299758"/>
            <a:ext cx="2206166" cy="369332"/>
          </a:xfrm>
          <a:prstGeom prst="rect">
            <a:avLst/>
          </a:prstGeom>
          <a:solidFill>
            <a:schemeClr val="accent2">
              <a:lumMod val="60000"/>
              <a:lumOff val="40000"/>
              <a:alpha val="97000"/>
            </a:schemeClr>
          </a:solidFill>
        </p:spPr>
        <p:txBody>
          <a:bodyPr wrap="square" rtlCol="0">
            <a:spAutoFit/>
          </a:bodyPr>
          <a:lstStyle/>
          <a:p>
            <a:pPr algn="ctr"/>
            <a:r>
              <a:rPr lang="en-US" b="1" dirty="0" smtClean="0"/>
              <a:t>Delete Resources</a:t>
            </a:r>
            <a:endParaRPr lang="en-US" i="1" dirty="0"/>
          </a:p>
        </p:txBody>
      </p:sp>
      <p:grpSp>
        <p:nvGrpSpPr>
          <p:cNvPr id="11" name="Group 10"/>
          <p:cNvGrpSpPr/>
          <p:nvPr/>
        </p:nvGrpSpPr>
        <p:grpSpPr>
          <a:xfrm>
            <a:off x="167690" y="171734"/>
            <a:ext cx="452517" cy="452517"/>
            <a:chOff x="262577" y="146078"/>
            <a:chExt cx="452517" cy="452517"/>
          </a:xfrm>
        </p:grpSpPr>
        <p:sp>
          <p:nvSpPr>
            <p:cNvPr id="12" name="Oval 11"/>
            <p:cNvSpPr/>
            <p:nvPr/>
          </p:nvSpPr>
          <p:spPr>
            <a:xfrm>
              <a:off x="262577" y="146078"/>
              <a:ext cx="452517" cy="452517"/>
            </a:xfrm>
            <a:prstGeom prst="ellipse">
              <a:avLst/>
            </a:prstGeom>
            <a:solidFill>
              <a:schemeClr val="accent2">
                <a:lumMod val="20000"/>
                <a:lumOff val="80000"/>
              </a:schemeClr>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3" name="TextBox 12"/>
            <p:cNvSpPr txBox="1"/>
            <p:nvPr/>
          </p:nvSpPr>
          <p:spPr>
            <a:xfrm>
              <a:off x="328557" y="163401"/>
              <a:ext cx="327308" cy="400110"/>
            </a:xfrm>
            <a:prstGeom prst="rect">
              <a:avLst/>
            </a:prstGeom>
            <a:noFill/>
          </p:spPr>
          <p:txBody>
            <a:bodyPr wrap="none" rtlCol="0">
              <a:spAutoFit/>
            </a:bodyPr>
            <a:lstStyle/>
            <a:p>
              <a:r>
                <a:rPr lang="en-US" sz="2000" b="1" dirty="0" smtClean="0"/>
                <a:t>7</a:t>
              </a:r>
              <a:endParaRPr lang="en-US" sz="2000" b="1" dirty="0"/>
            </a:p>
          </p:txBody>
        </p:sp>
      </p:grpSp>
      <p:pic>
        <p:nvPicPr>
          <p:cNvPr id="2" name="Picture 1"/>
          <p:cNvPicPr>
            <a:picLocks noChangeAspect="1"/>
          </p:cNvPicPr>
          <p:nvPr/>
        </p:nvPicPr>
        <p:blipFill>
          <a:blip r:embed="rId3"/>
          <a:stretch>
            <a:fillRect/>
          </a:stretch>
        </p:blipFill>
        <p:spPr>
          <a:xfrm>
            <a:off x="704575" y="154840"/>
            <a:ext cx="6636995" cy="4030979"/>
          </a:xfrm>
          <a:prstGeom prst="rect">
            <a:avLst/>
          </a:prstGeom>
          <a:ln w="38100" cmpd="sng">
            <a:solidFill>
              <a:srgbClr val="FF0000"/>
            </a:solidFill>
          </a:ln>
        </p:spPr>
      </p:pic>
      <p:pic>
        <p:nvPicPr>
          <p:cNvPr id="3" name="Picture 2"/>
          <p:cNvPicPr>
            <a:picLocks noChangeAspect="1"/>
          </p:cNvPicPr>
          <p:nvPr/>
        </p:nvPicPr>
        <p:blipFill>
          <a:blip r:embed="rId4"/>
          <a:stretch>
            <a:fillRect/>
          </a:stretch>
        </p:blipFill>
        <p:spPr>
          <a:xfrm>
            <a:off x="3481343" y="3217065"/>
            <a:ext cx="5465600" cy="3528789"/>
          </a:xfrm>
          <a:prstGeom prst="rect">
            <a:avLst/>
          </a:prstGeom>
          <a:ln w="38100" cmpd="sng">
            <a:solidFill>
              <a:srgbClr val="FF0000"/>
            </a:solidFill>
          </a:ln>
        </p:spPr>
      </p:pic>
      <p:cxnSp>
        <p:nvCxnSpPr>
          <p:cNvPr id="14" name="Straight Connector 13"/>
          <p:cNvCxnSpPr/>
          <p:nvPr/>
        </p:nvCxnSpPr>
        <p:spPr>
          <a:xfrm flipV="1">
            <a:off x="3593880" y="372256"/>
            <a:ext cx="544321" cy="216912"/>
          </a:xfrm>
          <a:prstGeom prst="line">
            <a:avLst/>
          </a:prstGeom>
          <a:ln w="101600" cmpd="sng">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366528" y="6272730"/>
            <a:ext cx="544321" cy="216912"/>
          </a:xfrm>
          <a:prstGeom prst="line">
            <a:avLst/>
          </a:prstGeom>
          <a:ln w="101600" cmpd="sng">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248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708"/>
            <a:ext cx="8229600" cy="1143000"/>
          </a:xfrm>
        </p:spPr>
        <p:txBody>
          <a:bodyPr/>
          <a:lstStyle/>
          <a:p>
            <a:r>
              <a:rPr lang="en-US" sz="3600" dirty="0" smtClean="0"/>
              <a:t>Part III: </a:t>
            </a:r>
            <a:br>
              <a:rPr lang="en-US" sz="3600" dirty="0" smtClean="0"/>
            </a:br>
            <a:r>
              <a:rPr lang="en-US" sz="3600" dirty="0" smtClean="0"/>
              <a:t>Finish Experiment</a:t>
            </a:r>
            <a:endParaRPr lang="en-US" sz="3600" dirty="0"/>
          </a:p>
        </p:txBody>
      </p:sp>
      <p:sp>
        <p:nvSpPr>
          <p:cNvPr id="3" name="Content Placeholder 2"/>
          <p:cNvSpPr>
            <a:spLocks noGrp="1"/>
          </p:cNvSpPr>
          <p:nvPr>
            <p:ph idx="1"/>
          </p:nvPr>
        </p:nvSpPr>
        <p:spPr>
          <a:xfrm>
            <a:off x="457200" y="4254500"/>
            <a:ext cx="8293100" cy="2167664"/>
          </a:xfrm>
          <a:solidFill>
            <a:srgbClr val="FF0000">
              <a:alpha val="14000"/>
            </a:srgbClr>
          </a:solidFill>
        </p:spPr>
        <p:txBody>
          <a:bodyPr/>
          <a:lstStyle/>
          <a:p>
            <a:pPr marL="0" indent="0">
              <a:buNone/>
            </a:pPr>
            <a:r>
              <a:rPr lang="en-US" dirty="0" smtClean="0"/>
              <a:t>When your experiment is done, you should always release your resources. </a:t>
            </a:r>
          </a:p>
          <a:p>
            <a:pPr lvl="1"/>
            <a:r>
              <a:rPr lang="en-US" dirty="0" smtClean="0"/>
              <a:t>Normally this is when you would archive your data</a:t>
            </a:r>
          </a:p>
          <a:p>
            <a:pPr lvl="1"/>
            <a:r>
              <a:rPr lang="en-US" dirty="0" smtClean="0"/>
              <a:t>Delete your resources at </a:t>
            </a:r>
            <a:r>
              <a:rPr lang="en-US" b="1" dirty="0" smtClean="0"/>
              <a:t>each</a:t>
            </a:r>
            <a:r>
              <a:rPr lang="en-US" dirty="0" smtClean="0"/>
              <a:t> aggregate</a:t>
            </a:r>
          </a:p>
        </p:txBody>
      </p:sp>
      <p:pic>
        <p:nvPicPr>
          <p:cNvPr id="5" name="Picture 4"/>
          <p:cNvPicPr>
            <a:picLocks noChangeAspect="1"/>
          </p:cNvPicPr>
          <p:nvPr/>
        </p:nvPicPr>
        <p:blipFill>
          <a:blip r:embed="rId3"/>
          <a:stretch>
            <a:fillRect/>
          </a:stretch>
        </p:blipFill>
        <p:spPr>
          <a:xfrm>
            <a:off x="5467022" y="1123317"/>
            <a:ext cx="2044700" cy="3022600"/>
          </a:xfrm>
          <a:prstGeom prst="rect">
            <a:avLst/>
          </a:prstGeom>
        </p:spPr>
      </p:pic>
      <p:sp>
        <p:nvSpPr>
          <p:cNvPr id="6" name="TextBox 5"/>
          <p:cNvSpPr txBox="1"/>
          <p:nvPr/>
        </p:nvSpPr>
        <p:spPr>
          <a:xfrm>
            <a:off x="6633823" y="3610360"/>
            <a:ext cx="983287" cy="523220"/>
          </a:xfrm>
          <a:prstGeom prst="rect">
            <a:avLst/>
          </a:prstGeom>
          <a:noFill/>
        </p:spPr>
        <p:txBody>
          <a:bodyPr wrap="none" rtlCol="0">
            <a:spAutoFit/>
          </a:bodyPr>
          <a:lstStyle/>
          <a:p>
            <a:r>
              <a:rPr lang="en-US" sz="2800" b="1" dirty="0" smtClean="0">
                <a:solidFill>
                  <a:srgbClr val="FF6600"/>
                </a:solidFill>
              </a:rPr>
              <a:t>slice</a:t>
            </a:r>
            <a:endParaRPr lang="en-US" sz="1400" b="1" dirty="0">
              <a:solidFill>
                <a:srgbClr val="FF6600"/>
              </a:solidFill>
            </a:endParaRPr>
          </a:p>
        </p:txBody>
      </p:sp>
      <p:sp>
        <p:nvSpPr>
          <p:cNvPr id="7" name="TextBox 6"/>
          <p:cNvSpPr txBox="1"/>
          <p:nvPr/>
        </p:nvSpPr>
        <p:spPr>
          <a:xfrm rot="20060483">
            <a:off x="1527003" y="2931846"/>
            <a:ext cx="1381809" cy="523220"/>
          </a:xfrm>
          <a:prstGeom prst="rect">
            <a:avLst/>
          </a:prstGeom>
          <a:noFill/>
        </p:spPr>
        <p:txBody>
          <a:bodyPr wrap="none" rtlCol="0">
            <a:spAutoFit/>
          </a:bodyPr>
          <a:lstStyle/>
          <a:p>
            <a:r>
              <a:rPr lang="en-US" sz="2800" b="1" dirty="0" smtClean="0">
                <a:solidFill>
                  <a:srgbClr val="FF6600"/>
                </a:solidFill>
              </a:rPr>
              <a:t>project</a:t>
            </a:r>
            <a:endParaRPr lang="en-US" sz="1400" b="1" dirty="0">
              <a:solidFill>
                <a:srgbClr val="FF6600"/>
              </a:solidFill>
            </a:endParaRPr>
          </a:p>
        </p:txBody>
      </p:sp>
      <p:sp>
        <p:nvSpPr>
          <p:cNvPr id="8" name="TextBox 7"/>
          <p:cNvSpPr txBox="1"/>
          <p:nvPr/>
        </p:nvSpPr>
        <p:spPr>
          <a:xfrm>
            <a:off x="1267517" y="3577469"/>
            <a:ext cx="1900781" cy="523220"/>
          </a:xfrm>
          <a:prstGeom prst="rect">
            <a:avLst/>
          </a:prstGeom>
          <a:noFill/>
        </p:spPr>
        <p:txBody>
          <a:bodyPr wrap="none" rtlCol="0">
            <a:spAutoFit/>
          </a:bodyPr>
          <a:lstStyle/>
          <a:p>
            <a:r>
              <a:rPr lang="en-US" sz="2800" b="1" dirty="0" smtClean="0">
                <a:solidFill>
                  <a:srgbClr val="FF6600"/>
                </a:solidFill>
              </a:rPr>
              <a:t>aggregate</a:t>
            </a:r>
            <a:endParaRPr lang="en-US" sz="1400" b="1" dirty="0">
              <a:solidFill>
                <a:srgbClr val="FF6600"/>
              </a:solidFill>
            </a:endParaRPr>
          </a:p>
        </p:txBody>
      </p:sp>
      <p:sp>
        <p:nvSpPr>
          <p:cNvPr id="10" name="TextBox 9"/>
          <p:cNvSpPr txBox="1"/>
          <p:nvPr/>
        </p:nvSpPr>
        <p:spPr>
          <a:xfrm rot="863333">
            <a:off x="2171757" y="3451709"/>
            <a:ext cx="2441694" cy="523220"/>
          </a:xfrm>
          <a:prstGeom prst="rect">
            <a:avLst/>
          </a:prstGeom>
          <a:noFill/>
        </p:spPr>
        <p:txBody>
          <a:bodyPr wrap="none" rtlCol="0">
            <a:spAutoFit/>
          </a:bodyPr>
          <a:lstStyle/>
          <a:p>
            <a:r>
              <a:rPr lang="en-US" sz="2800" b="1" dirty="0" smtClean="0">
                <a:solidFill>
                  <a:srgbClr val="FF6600"/>
                </a:solidFill>
              </a:rPr>
              <a:t>experimenter</a:t>
            </a:r>
            <a:endParaRPr lang="en-US" sz="1400" b="1" dirty="0">
              <a:solidFill>
                <a:srgbClr val="FF6600"/>
              </a:solidFill>
            </a:endParaRPr>
          </a:p>
        </p:txBody>
      </p:sp>
      <p:sp>
        <p:nvSpPr>
          <p:cNvPr id="11" name="TextBox 10"/>
          <p:cNvSpPr txBox="1"/>
          <p:nvPr/>
        </p:nvSpPr>
        <p:spPr>
          <a:xfrm rot="21158434">
            <a:off x="2764953" y="2947421"/>
            <a:ext cx="1701608" cy="523220"/>
          </a:xfrm>
          <a:prstGeom prst="rect">
            <a:avLst/>
          </a:prstGeom>
          <a:noFill/>
        </p:spPr>
        <p:txBody>
          <a:bodyPr wrap="none" rtlCol="0">
            <a:spAutoFit/>
          </a:bodyPr>
          <a:lstStyle/>
          <a:p>
            <a:r>
              <a:rPr lang="en-US" sz="2800" b="1" dirty="0" smtClean="0">
                <a:solidFill>
                  <a:srgbClr val="FF6600"/>
                </a:solidFill>
              </a:rPr>
              <a:t>resource</a:t>
            </a:r>
            <a:endParaRPr lang="en-US" sz="1400" b="1" dirty="0">
              <a:solidFill>
                <a:srgbClr val="FF6600"/>
              </a:solidFill>
            </a:endParaRPr>
          </a:p>
        </p:txBody>
      </p:sp>
    </p:spTree>
    <p:extLst>
      <p:ext uri="{BB962C8B-B14F-4D97-AF65-F5344CB8AC3E}">
        <p14:creationId xmlns:p14="http://schemas.microsoft.com/office/powerpoint/2010/main" val="2422921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Jacks and </a:t>
            </a:r>
            <a:r>
              <a:rPr lang="en-US" sz="4000" dirty="0" err="1" smtClean="0"/>
              <a:t>jFed</a:t>
            </a:r>
            <a:r>
              <a:rPr lang="en-US" sz="4000" dirty="0" smtClean="0"/>
              <a:t> are …</a:t>
            </a:r>
            <a:endParaRPr lang="en-US" sz="4000" dirty="0"/>
          </a:p>
        </p:txBody>
      </p:sp>
      <p:sp>
        <p:nvSpPr>
          <p:cNvPr id="3" name="Content Placeholder 2"/>
          <p:cNvSpPr>
            <a:spLocks noGrp="1"/>
          </p:cNvSpPr>
          <p:nvPr>
            <p:ph idx="1"/>
          </p:nvPr>
        </p:nvSpPr>
        <p:spPr>
          <a:xfrm>
            <a:off x="200525" y="4897406"/>
            <a:ext cx="8943475" cy="1693167"/>
          </a:xfrm>
        </p:spPr>
        <p:txBody>
          <a:bodyPr/>
          <a:lstStyle/>
          <a:p>
            <a:pPr marL="0" indent="0" algn="ctr">
              <a:buNone/>
            </a:pPr>
            <a:r>
              <a:rPr lang="en-US" sz="3200" dirty="0"/>
              <a:t>G</a:t>
            </a:r>
            <a:r>
              <a:rPr lang="en-US" sz="3200" dirty="0" smtClean="0"/>
              <a:t>raphical </a:t>
            </a:r>
            <a:r>
              <a:rPr lang="en-US" sz="3200" dirty="0"/>
              <a:t>u</a:t>
            </a:r>
            <a:r>
              <a:rPr lang="en-US" sz="3200" dirty="0" smtClean="0"/>
              <a:t>ser interfaces (GUIs) for: </a:t>
            </a:r>
          </a:p>
          <a:p>
            <a:pPr lvl="1" algn="ctr"/>
            <a:r>
              <a:rPr lang="en-US" sz="2800" b="1" dirty="0" smtClean="0"/>
              <a:t>designing topologies </a:t>
            </a:r>
            <a:r>
              <a:rPr lang="en-US" sz="2800" dirty="0" smtClean="0"/>
              <a:t>in GENI</a:t>
            </a:r>
          </a:p>
          <a:p>
            <a:pPr lvl="1" algn="ctr"/>
            <a:r>
              <a:rPr lang="en-US" sz="2800" b="1" dirty="0"/>
              <a:t>r</a:t>
            </a:r>
            <a:r>
              <a:rPr lang="en-US" sz="2800" b="1" dirty="0" smtClean="0"/>
              <a:t>eserving resources </a:t>
            </a:r>
            <a:r>
              <a:rPr lang="en-US" sz="2800" dirty="0" smtClean="0"/>
              <a:t>in GENI</a:t>
            </a:r>
          </a:p>
          <a:p>
            <a:pPr algn="ctr"/>
            <a:endParaRPr lang="en-US" dirty="0"/>
          </a:p>
        </p:txBody>
      </p:sp>
      <p:pic>
        <p:nvPicPr>
          <p:cNvPr id="4" name="Picture 3" descr="JacksLab0_4.png"/>
          <p:cNvPicPr>
            <a:picLocks noChangeAspect="1"/>
          </p:cNvPicPr>
          <p:nvPr/>
        </p:nvPicPr>
        <p:blipFill rotWithShape="1">
          <a:blip r:embed="rId3">
            <a:extLst>
              <a:ext uri="{28A0092B-C50C-407E-A947-70E740481C1C}">
                <a14:useLocalDpi xmlns:a14="http://schemas.microsoft.com/office/drawing/2010/main" val="0"/>
              </a:ext>
            </a:extLst>
          </a:blip>
          <a:srcRect b="30570"/>
          <a:stretch/>
        </p:blipFill>
        <p:spPr>
          <a:xfrm>
            <a:off x="4600519" y="2801161"/>
            <a:ext cx="4554341" cy="2074345"/>
          </a:xfrm>
          <a:prstGeom prst="rect">
            <a:avLst/>
          </a:prstGeom>
          <a:ln w="57150" cmpd="sng">
            <a:solidFill>
              <a:srgbClr val="FF6600"/>
            </a:solidFill>
          </a:ln>
        </p:spPr>
      </p:pic>
      <p:pic>
        <p:nvPicPr>
          <p:cNvPr id="5" name="Picture 4"/>
          <p:cNvPicPr>
            <a:picLocks noChangeAspect="1"/>
          </p:cNvPicPr>
          <p:nvPr/>
        </p:nvPicPr>
        <p:blipFill>
          <a:blip r:embed="rId4"/>
          <a:stretch>
            <a:fillRect/>
          </a:stretch>
        </p:blipFill>
        <p:spPr>
          <a:xfrm>
            <a:off x="335474" y="1066359"/>
            <a:ext cx="4122721" cy="2491973"/>
          </a:xfrm>
          <a:prstGeom prst="rect">
            <a:avLst/>
          </a:prstGeom>
          <a:ln w="57150" cmpd="sng">
            <a:solidFill>
              <a:srgbClr val="FF6600"/>
            </a:solidFill>
          </a:ln>
        </p:spPr>
      </p:pic>
    </p:spTree>
    <p:extLst>
      <p:ext uri="{BB962C8B-B14F-4D97-AF65-F5344CB8AC3E}">
        <p14:creationId xmlns:p14="http://schemas.microsoft.com/office/powerpoint/2010/main" val="1065546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Congratulations!</a:t>
            </a:r>
            <a:endParaRPr lang="en-US" sz="4000" dirty="0"/>
          </a:p>
        </p:txBody>
      </p:sp>
      <p:sp>
        <p:nvSpPr>
          <p:cNvPr id="3" name="Content Placeholder 2"/>
          <p:cNvSpPr>
            <a:spLocks noGrp="1"/>
          </p:cNvSpPr>
          <p:nvPr>
            <p:ph idx="1"/>
          </p:nvPr>
        </p:nvSpPr>
        <p:spPr/>
        <p:txBody>
          <a:bodyPr/>
          <a:lstStyle/>
          <a:p>
            <a:pPr marL="0" indent="0">
              <a:buNone/>
            </a:pPr>
            <a:r>
              <a:rPr lang="en-US" sz="4000" dirty="0" smtClean="0"/>
              <a:t>You have…</a:t>
            </a:r>
          </a:p>
          <a:p>
            <a:pPr lvl="1"/>
            <a:r>
              <a:rPr lang="en-US" sz="3600" dirty="0"/>
              <a:t>R</a:t>
            </a:r>
            <a:r>
              <a:rPr lang="en-US" sz="3600" dirty="0" smtClean="0"/>
              <a:t>un your first GENI Experiment!</a:t>
            </a:r>
          </a:p>
          <a:p>
            <a:pPr lvl="1"/>
            <a:r>
              <a:rPr lang="en-US" sz="3600" dirty="0"/>
              <a:t>E</a:t>
            </a:r>
            <a:r>
              <a:rPr lang="en-US" sz="3600" dirty="0" smtClean="0"/>
              <a:t>xercised your knowledge of GENI terminology</a:t>
            </a:r>
          </a:p>
          <a:p>
            <a:pPr lvl="1"/>
            <a:r>
              <a:rPr lang="en-US" sz="3600" dirty="0" smtClean="0"/>
              <a:t>Used the GENI Portal and Jacks or </a:t>
            </a:r>
            <a:r>
              <a:rPr lang="en-US" sz="3600" dirty="0" err="1" smtClean="0"/>
              <a:t>jFed</a:t>
            </a:r>
            <a:endParaRPr lang="en-US" sz="3600" dirty="0" smtClean="0"/>
          </a:p>
        </p:txBody>
      </p:sp>
    </p:spTree>
    <p:extLst>
      <p:ext uri="{BB962C8B-B14F-4D97-AF65-F5344CB8AC3E}">
        <p14:creationId xmlns:p14="http://schemas.microsoft.com/office/powerpoint/2010/main" val="6722601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3717" y="1589811"/>
            <a:ext cx="3492886" cy="371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38436" y="2516269"/>
            <a:ext cx="3685900" cy="1446550"/>
          </a:xfrm>
          <a:prstGeom prst="rect">
            <a:avLst/>
          </a:prstGeom>
          <a:noFill/>
        </p:spPr>
        <p:txBody>
          <a:bodyPr wrap="square" rtlCol="0">
            <a:spAutoFit/>
          </a:bodyPr>
          <a:lstStyle/>
          <a:p>
            <a:pPr algn="ctr"/>
            <a:r>
              <a:rPr lang="en-US" sz="4400" dirty="0" smtClean="0"/>
              <a:t>Welcome </a:t>
            </a:r>
          </a:p>
          <a:p>
            <a:pPr algn="ctr"/>
            <a:r>
              <a:rPr lang="en-US" sz="4400" dirty="0" smtClean="0"/>
              <a:t>to GENI!</a:t>
            </a:r>
            <a:endParaRPr lang="en-US" sz="4400" dirty="0"/>
          </a:p>
        </p:txBody>
      </p:sp>
    </p:spTree>
    <p:extLst>
      <p:ext uri="{BB962C8B-B14F-4D97-AF65-F5344CB8AC3E}">
        <p14:creationId xmlns:p14="http://schemas.microsoft.com/office/powerpoint/2010/main" val="312884284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5396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p:cNvGrpSpPr/>
          <p:nvPr/>
        </p:nvGrpSpPr>
        <p:grpSpPr>
          <a:xfrm>
            <a:off x="1378533" y="766616"/>
            <a:ext cx="6768207" cy="5679206"/>
            <a:chOff x="427205" y="-187191"/>
            <a:chExt cx="8360474" cy="7015278"/>
          </a:xfrm>
        </p:grpSpPr>
        <p:sp>
          <p:nvSpPr>
            <p:cNvPr id="61" name="Rounded Rectangle 60"/>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1930" y="3956503"/>
              <a:ext cx="6307651" cy="2194378"/>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2884" y="3074663"/>
                <a:ext cx="1596992" cy="342165"/>
              </a:xfrm>
              <a:prstGeom prst="rect">
                <a:avLst/>
              </a:prstGeom>
              <a:noFill/>
            </p:spPr>
            <p:txBody>
              <a:bodyPr wrap="none" rtlCol="0">
                <a:spAutoFit/>
              </a:bodyPr>
              <a:lstStyle/>
              <a:p>
                <a:r>
                  <a:rPr lang="en-US" sz="1200" dirty="0" smtClean="0">
                    <a:latin typeface="Courier New"/>
                    <a:cs typeface="Courier New"/>
                  </a:rPr>
                  <a:t>192.168.1.10</a:t>
                </a:r>
                <a:endParaRPr lang="en-US" sz="1400" dirty="0" smtClean="0">
                  <a:latin typeface="Courier New"/>
                  <a:cs typeface="Courier New"/>
                </a:endParaRP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5118605" y="3984417"/>
              <a:ext cx="3446529" cy="2166464"/>
              <a:chOff x="608355" y="1755164"/>
              <a:chExt cx="3446529" cy="2166464"/>
            </a:xfrm>
          </p:grpSpPr>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err="1" smtClean="0"/>
                  <a:t>NodeB</a:t>
                </a:r>
                <a:endParaRPr lang="en-US" sz="1200" dirty="0"/>
              </a:p>
            </p:txBody>
          </p:sp>
          <p:sp>
            <p:nvSpPr>
              <p:cNvPr id="25" name="TextBox 24"/>
              <p:cNvSpPr txBox="1"/>
              <p:nvPr/>
            </p:nvSpPr>
            <p:spPr>
              <a:xfrm>
                <a:off x="2539806" y="2639425"/>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457892" y="3114212"/>
                <a:ext cx="1596992" cy="342165"/>
              </a:xfrm>
              <a:prstGeom prst="rect">
                <a:avLst/>
              </a:prstGeom>
              <a:noFill/>
            </p:spPr>
            <p:txBody>
              <a:bodyPr wrap="none" rtlCol="0">
                <a:spAutoFit/>
              </a:bodyPr>
              <a:lstStyle/>
              <a:p>
                <a:r>
                  <a:rPr lang="en-US" sz="1200" dirty="0" smtClean="0">
                    <a:latin typeface="Courier New"/>
                    <a:cs typeface="Courier New"/>
                  </a:rPr>
                  <a:t>192.168.1.11</a:t>
                </a:r>
                <a:endParaRPr lang="en-US" sz="14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40" name="TextBox 39"/>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41" name="TextBox 40"/>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50" name="TextBox 49"/>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614019" y="2888062"/>
              <a:ext cx="7939413" cy="558784"/>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171316" y="4442600"/>
              <a:ext cx="900225" cy="1730418"/>
              <a:chOff x="4143405" y="4592890"/>
              <a:chExt cx="900225" cy="1730418"/>
            </a:xfrm>
          </p:grpSpPr>
          <p:sp>
            <p:nvSpPr>
              <p:cNvPr id="43" name="Rounded Rectangle 42"/>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44" name="Oval 43"/>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spTree>
    <p:extLst>
      <p:ext uri="{BB962C8B-B14F-4D97-AF65-F5344CB8AC3E}">
        <p14:creationId xmlns:p14="http://schemas.microsoft.com/office/powerpoint/2010/main" val="2233502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9" name="Group 8"/>
          <p:cNvGrpSpPr/>
          <p:nvPr/>
        </p:nvGrpSpPr>
        <p:grpSpPr>
          <a:xfrm>
            <a:off x="939800" y="1250950"/>
            <a:ext cx="7251700" cy="5524500"/>
            <a:chOff x="939800" y="1250950"/>
            <a:chExt cx="7251700" cy="5524500"/>
          </a:xfrm>
        </p:grpSpPr>
        <p:pic>
          <p:nvPicPr>
            <p:cNvPr id="6" name="Picture 5"/>
            <p:cNvPicPr>
              <a:picLocks noChangeAspect="1"/>
            </p:cNvPicPr>
            <p:nvPr/>
          </p:nvPicPr>
          <p:blipFill>
            <a:blip r:embed="rId2"/>
            <a:stretch>
              <a:fillRect/>
            </a:stretch>
          </p:blipFill>
          <p:spPr>
            <a:xfrm>
              <a:off x="939800" y="1250950"/>
              <a:ext cx="7251700" cy="5524500"/>
            </a:xfrm>
            <a:prstGeom prst="rect">
              <a:avLst/>
            </a:prstGeom>
          </p:spPr>
        </p:pic>
        <p:sp>
          <p:nvSpPr>
            <p:cNvPr id="7" name="TextBox 6"/>
            <p:cNvSpPr txBox="1"/>
            <p:nvPr/>
          </p:nvSpPr>
          <p:spPr>
            <a:xfrm>
              <a:off x="2973917" y="167185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8" name="TextBox 7"/>
            <p:cNvSpPr txBox="1"/>
            <p:nvPr/>
          </p:nvSpPr>
          <p:spPr>
            <a:xfrm>
              <a:off x="5469467" y="5412002"/>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grpSp>
    </p:spTree>
    <p:extLst>
      <p:ext uri="{BB962C8B-B14F-4D97-AF65-F5344CB8AC3E}">
        <p14:creationId xmlns:p14="http://schemas.microsoft.com/office/powerpoint/2010/main" val="2917048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ounded Rectangle 60"/>
          <p:cNvSpPr/>
          <p:nvPr/>
        </p:nvSpPr>
        <p:spPr>
          <a:xfrm>
            <a:off x="820586" y="2328998"/>
            <a:ext cx="6768207" cy="4626587"/>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 name="Curved Connector 41"/>
          <p:cNvCxnSpPr/>
          <p:nvPr/>
        </p:nvCxnSpPr>
        <p:spPr>
          <a:xfrm flipV="1">
            <a:off x="4639622" y="4566397"/>
            <a:ext cx="1205408" cy="831103"/>
          </a:xfrm>
          <a:prstGeom prst="curvedConnector3">
            <a:avLst>
              <a:gd name="adj1" fmla="val -24805"/>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596992" cy="342165"/>
            </a:xfrm>
            <a:prstGeom prst="rect">
              <a:avLst/>
            </a:prstGeom>
            <a:noFill/>
          </p:spPr>
          <p:txBody>
            <a:bodyPr wrap="none" rtlCol="0">
              <a:spAutoFit/>
            </a:bodyPr>
            <a:lstStyle/>
            <a:p>
              <a:r>
                <a:rPr lang="en-US" sz="1200" dirty="0" smtClean="0">
                  <a:latin typeface="Courier New"/>
                  <a:cs typeface="Courier New"/>
                </a:rPr>
                <a:t>192.168.1.10</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14996" y="3050729"/>
            <a:ext cx="2793636" cy="1753857"/>
            <a:chOff x="608355" y="1755164"/>
            <a:chExt cx="3450859" cy="2166464"/>
          </a:xfrm>
        </p:grpSpPr>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462221" y="3098524"/>
              <a:ext cx="1596993" cy="342165"/>
            </a:xfrm>
            <a:prstGeom prst="rect">
              <a:avLst/>
            </a:prstGeom>
            <a:noFill/>
          </p:spPr>
          <p:txBody>
            <a:bodyPr wrap="none" rtlCol="0">
              <a:spAutoFit/>
            </a:bodyPr>
            <a:lstStyle/>
            <a:p>
              <a:r>
                <a:rPr lang="en-US" sz="12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7"/>
            <a:ext cx="6427338" cy="452363"/>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553145"/>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3316103" y="4920670"/>
            <a:ext cx="2737398" cy="1717415"/>
            <a:chOff x="793302" y="1800178"/>
            <a:chExt cx="3381390" cy="2121450"/>
          </a:xfrm>
        </p:grpSpPr>
        <p:sp>
          <p:nvSpPr>
            <p:cNvPr id="55" name="Rounded Rectangle 5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577700" y="2818118"/>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1797560" y="1800178"/>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2463141" y="229846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463141" y="2623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577700" y="3176976"/>
              <a:ext cx="1596992" cy="342165"/>
            </a:xfrm>
            <a:prstGeom prst="rect">
              <a:avLst/>
            </a:prstGeom>
            <a:noFill/>
          </p:spPr>
          <p:txBody>
            <a:bodyPr wrap="none" rtlCol="0">
              <a:spAutoFit/>
            </a:bodyPr>
            <a:lstStyle/>
            <a:p>
              <a:r>
                <a:rPr lang="en-US" sz="12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5760955" y="449295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1872738" y="473666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endCxn id="72" idx="3"/>
          </p:cNvCxnSpPr>
          <p:nvPr/>
        </p:nvCxnSpPr>
        <p:spPr>
          <a:xfrm flipH="1" flipV="1">
            <a:off x="1998110" y="4862033"/>
            <a:ext cx="2563043" cy="79069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3829815" y="3863493"/>
            <a:ext cx="588351" cy="1373735"/>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44" name="Oval 43"/>
          <p:cNvSpPr/>
          <p:nvPr/>
        </p:nvSpPr>
        <p:spPr>
          <a:xfrm rot="5400000">
            <a:off x="3762724" y="405498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5400000">
            <a:off x="4344617" y="405498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rot="5400000">
            <a:off x="3761641" y="534737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rot="5400000">
            <a:off x="4367404" y="5505843"/>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flipH="1">
            <a:off x="5084309" y="4960230"/>
            <a:ext cx="1292842" cy="276999"/>
          </a:xfrm>
          <a:prstGeom prst="rect">
            <a:avLst/>
          </a:prstGeom>
          <a:noFill/>
        </p:spPr>
        <p:txBody>
          <a:bodyPr wrap="none" rtlCol="0">
            <a:spAutoFit/>
          </a:bodyPr>
          <a:lstStyle/>
          <a:p>
            <a:r>
              <a:rPr lang="en-US" sz="12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6195217" y="4770769"/>
            <a:ext cx="1292842" cy="276999"/>
          </a:xfrm>
          <a:prstGeom prst="rect">
            <a:avLst/>
          </a:prstGeom>
          <a:noFill/>
        </p:spPr>
        <p:txBody>
          <a:bodyPr wrap="none" rtlCol="0">
            <a:spAutoFit/>
          </a:bodyPr>
          <a:lstStyle/>
          <a:p>
            <a:r>
              <a:rPr lang="en-US" sz="12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5440315" y="4735339"/>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1152577" y="483028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1136664" y="5041089"/>
            <a:ext cx="1292842" cy="276999"/>
          </a:xfrm>
          <a:prstGeom prst="rect">
            <a:avLst/>
          </a:prstGeom>
          <a:noFill/>
        </p:spPr>
        <p:txBody>
          <a:bodyPr wrap="none" rtlCol="0">
            <a:spAutoFit/>
          </a:bodyPr>
          <a:lstStyle/>
          <a:p>
            <a:r>
              <a:rPr lang="en-US" sz="1200" dirty="0" smtClean="0">
                <a:latin typeface="Courier New"/>
                <a:cs typeface="Courier New"/>
              </a:rPr>
              <a:t>192.168.3.10</a:t>
            </a:r>
            <a:endParaRPr lang="en-US" sz="1200" dirty="0">
              <a:latin typeface="Courier New"/>
              <a:cs typeface="Courier New"/>
            </a:endParaRPr>
          </a:p>
        </p:txBody>
      </p:sp>
      <p:sp>
        <p:nvSpPr>
          <p:cNvPr id="85" name="Oval 84"/>
          <p:cNvSpPr/>
          <p:nvPr/>
        </p:nvSpPr>
        <p:spPr>
          <a:xfrm flipH="1">
            <a:off x="4367404" y="5199522"/>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flipH="1">
            <a:off x="4366353" y="4786139"/>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89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ounded Rectangle 60"/>
          <p:cNvSpPr/>
          <p:nvPr/>
        </p:nvSpPr>
        <p:spPr>
          <a:xfrm>
            <a:off x="820586" y="2328998"/>
            <a:ext cx="6768207" cy="4626587"/>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596992" cy="342165"/>
            </a:xfrm>
            <a:prstGeom prst="rect">
              <a:avLst/>
            </a:prstGeom>
            <a:noFill/>
          </p:spPr>
          <p:txBody>
            <a:bodyPr wrap="none" rtlCol="0">
              <a:spAutoFit/>
            </a:bodyPr>
            <a:lstStyle/>
            <a:p>
              <a:r>
                <a:rPr lang="en-US" sz="1200" dirty="0" smtClean="0">
                  <a:latin typeface="Courier New"/>
                  <a:cs typeface="Courier New"/>
                </a:rPr>
                <a:t>192.168.1.10</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14996" y="3050729"/>
            <a:ext cx="2793636" cy="1753857"/>
            <a:chOff x="608355" y="1755164"/>
            <a:chExt cx="3450859" cy="2166464"/>
          </a:xfrm>
        </p:grpSpPr>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29" name="TextBox 28"/>
            <p:cNvSpPr txBox="1"/>
            <p:nvPr/>
          </p:nvSpPr>
          <p:spPr>
            <a:xfrm>
              <a:off x="2462221" y="3098524"/>
              <a:ext cx="1596993" cy="342165"/>
            </a:xfrm>
            <a:prstGeom prst="rect">
              <a:avLst/>
            </a:prstGeom>
            <a:noFill/>
          </p:spPr>
          <p:txBody>
            <a:bodyPr wrap="none" rtlCol="0">
              <a:spAutoFit/>
            </a:bodyPr>
            <a:lstStyle/>
            <a:p>
              <a:r>
                <a:rPr lang="en-US" sz="12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7"/>
            <a:ext cx="6427338" cy="452363"/>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553145"/>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2160403" y="5364327"/>
            <a:ext cx="3568500" cy="1400856"/>
            <a:chOff x="-233323" y="2191210"/>
            <a:chExt cx="4408015" cy="1730418"/>
          </a:xfrm>
        </p:grpSpPr>
        <p:sp>
          <p:nvSpPr>
            <p:cNvPr id="55" name="Rounded Rectangle 5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577701" y="2786743"/>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233323" y="2810599"/>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702583" y="26366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463141" y="2623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577700" y="3145601"/>
              <a:ext cx="1596992" cy="342165"/>
            </a:xfrm>
            <a:prstGeom prst="rect">
              <a:avLst/>
            </a:prstGeom>
            <a:noFill/>
          </p:spPr>
          <p:txBody>
            <a:bodyPr wrap="none" rtlCol="0">
              <a:spAutoFit/>
            </a:bodyPr>
            <a:lstStyle/>
            <a:p>
              <a:r>
                <a:rPr lang="en-US" sz="12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6377151" y="4735339"/>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1872738" y="473666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64" idx="0"/>
            <a:endCxn id="72" idx="3"/>
          </p:cNvCxnSpPr>
          <p:nvPr/>
        </p:nvCxnSpPr>
        <p:spPr>
          <a:xfrm flipH="1" flipV="1">
            <a:off x="1998110" y="4862033"/>
            <a:ext cx="1400993" cy="92583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rot="5400000">
            <a:off x="8088244" y="4020132"/>
            <a:ext cx="1741170" cy="1433058"/>
          </a:xfrm>
          <a:prstGeom prst="roundRect">
            <a:avLst/>
          </a:prstGeom>
          <a:solidFill>
            <a:schemeClr val="bg1">
              <a:lumMod val="85000"/>
              <a:alpha val="21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76" name="TextBox 75"/>
          <p:cNvSpPr txBox="1"/>
          <p:nvPr/>
        </p:nvSpPr>
        <p:spPr>
          <a:xfrm flipH="1">
            <a:off x="4899234" y="6077213"/>
            <a:ext cx="1292842" cy="276999"/>
          </a:xfrm>
          <a:prstGeom prst="rect">
            <a:avLst/>
          </a:prstGeom>
          <a:noFill/>
        </p:spPr>
        <p:txBody>
          <a:bodyPr wrap="none" rtlCol="0">
            <a:spAutoFit/>
          </a:bodyPr>
          <a:lstStyle/>
          <a:p>
            <a:r>
              <a:rPr lang="en-US" sz="12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6295951" y="5129672"/>
            <a:ext cx="1292842" cy="276999"/>
          </a:xfrm>
          <a:prstGeom prst="rect">
            <a:avLst/>
          </a:prstGeom>
          <a:noFill/>
        </p:spPr>
        <p:txBody>
          <a:bodyPr wrap="none" rtlCol="0">
            <a:spAutoFit/>
          </a:bodyPr>
          <a:lstStyle/>
          <a:p>
            <a:r>
              <a:rPr lang="en-US" sz="12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6313651" y="4893879"/>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1152577" y="483028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1136664" y="5041089"/>
            <a:ext cx="1292842" cy="276999"/>
          </a:xfrm>
          <a:prstGeom prst="rect">
            <a:avLst/>
          </a:prstGeom>
          <a:noFill/>
        </p:spPr>
        <p:txBody>
          <a:bodyPr wrap="none" rtlCol="0">
            <a:spAutoFit/>
          </a:bodyPr>
          <a:lstStyle/>
          <a:p>
            <a:r>
              <a:rPr lang="en-US" sz="1200" dirty="0" smtClean="0">
                <a:latin typeface="Courier New"/>
                <a:cs typeface="Courier New"/>
              </a:rPr>
              <a:t>192.168.3.10</a:t>
            </a:r>
            <a:endParaRPr lang="en-US" sz="1200" dirty="0">
              <a:latin typeface="Courier New"/>
              <a:cs typeface="Courier New"/>
            </a:endParaRPr>
          </a:p>
        </p:txBody>
      </p:sp>
      <p:cxnSp>
        <p:nvCxnSpPr>
          <p:cNvPr id="66" name="Straight Connector 65"/>
          <p:cNvCxnSpPr/>
          <p:nvPr/>
        </p:nvCxnSpPr>
        <p:spPr>
          <a:xfrm flipH="1">
            <a:off x="4904611" y="4804586"/>
            <a:ext cx="1561551" cy="983287"/>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899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Rounded Rectangle 60"/>
          <p:cNvSpPr/>
          <p:nvPr/>
        </p:nvSpPr>
        <p:spPr>
          <a:xfrm>
            <a:off x="820586" y="2328998"/>
            <a:ext cx="6768207" cy="4626587"/>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596992" cy="342165"/>
            </a:xfrm>
            <a:prstGeom prst="rect">
              <a:avLst/>
            </a:prstGeom>
            <a:noFill/>
          </p:spPr>
          <p:txBody>
            <a:bodyPr wrap="none" rtlCol="0">
              <a:spAutoFit/>
            </a:bodyPr>
            <a:lstStyle/>
            <a:p>
              <a:r>
                <a:rPr lang="en-US" sz="1200" dirty="0" smtClean="0">
                  <a:latin typeface="Courier New"/>
                  <a:cs typeface="Courier New"/>
                </a:rPr>
                <a:t>192.168.1.10</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14996" y="3050729"/>
            <a:ext cx="2793636" cy="1753857"/>
            <a:chOff x="608355" y="1755164"/>
            <a:chExt cx="3450859" cy="2166464"/>
          </a:xfrm>
        </p:grpSpPr>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29" name="TextBox 28"/>
            <p:cNvSpPr txBox="1"/>
            <p:nvPr/>
          </p:nvSpPr>
          <p:spPr>
            <a:xfrm>
              <a:off x="2462221" y="3098524"/>
              <a:ext cx="1596993" cy="342165"/>
            </a:xfrm>
            <a:prstGeom prst="rect">
              <a:avLst/>
            </a:prstGeom>
            <a:noFill/>
          </p:spPr>
          <p:txBody>
            <a:bodyPr wrap="none" rtlCol="0">
              <a:spAutoFit/>
            </a:bodyPr>
            <a:lstStyle/>
            <a:p>
              <a:r>
                <a:rPr lang="en-US" sz="12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7"/>
            <a:ext cx="6427338" cy="452363"/>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553145"/>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2160403" y="5364327"/>
            <a:ext cx="3568500" cy="1400856"/>
            <a:chOff x="-233323" y="2191210"/>
            <a:chExt cx="4408015" cy="1730418"/>
          </a:xfrm>
        </p:grpSpPr>
        <p:sp>
          <p:nvSpPr>
            <p:cNvPr id="55" name="Rounded Rectangle 5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577701" y="2786743"/>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233323" y="2810599"/>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702583" y="26366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rot="5400000">
              <a:off x="2463141" y="2623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577700" y="3145601"/>
              <a:ext cx="1596992" cy="342165"/>
            </a:xfrm>
            <a:prstGeom prst="rect">
              <a:avLst/>
            </a:prstGeom>
            <a:noFill/>
          </p:spPr>
          <p:txBody>
            <a:bodyPr wrap="none" rtlCol="0">
              <a:spAutoFit/>
            </a:bodyPr>
            <a:lstStyle/>
            <a:p>
              <a:r>
                <a:rPr lang="en-US" sz="12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6377151" y="4735339"/>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1872738" y="473666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64" idx="0"/>
            <a:endCxn id="72" idx="3"/>
          </p:cNvCxnSpPr>
          <p:nvPr/>
        </p:nvCxnSpPr>
        <p:spPr>
          <a:xfrm flipH="1" flipV="1">
            <a:off x="1998110" y="4862033"/>
            <a:ext cx="1400993" cy="92583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rot="5400000">
            <a:off x="8088244" y="4020132"/>
            <a:ext cx="1741170" cy="1433058"/>
          </a:xfrm>
          <a:prstGeom prst="roundRect">
            <a:avLst/>
          </a:prstGeom>
          <a:solidFill>
            <a:schemeClr val="bg1">
              <a:lumMod val="85000"/>
              <a:alpha val="21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76" name="TextBox 75"/>
          <p:cNvSpPr txBox="1"/>
          <p:nvPr/>
        </p:nvSpPr>
        <p:spPr>
          <a:xfrm flipH="1">
            <a:off x="4899234" y="6077213"/>
            <a:ext cx="1292842" cy="276999"/>
          </a:xfrm>
          <a:prstGeom prst="rect">
            <a:avLst/>
          </a:prstGeom>
          <a:noFill/>
        </p:spPr>
        <p:txBody>
          <a:bodyPr wrap="none" rtlCol="0">
            <a:spAutoFit/>
          </a:bodyPr>
          <a:lstStyle/>
          <a:p>
            <a:r>
              <a:rPr lang="en-US" sz="12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6295951" y="5129672"/>
            <a:ext cx="1292842" cy="276999"/>
          </a:xfrm>
          <a:prstGeom prst="rect">
            <a:avLst/>
          </a:prstGeom>
          <a:noFill/>
        </p:spPr>
        <p:txBody>
          <a:bodyPr wrap="none" rtlCol="0">
            <a:spAutoFit/>
          </a:bodyPr>
          <a:lstStyle/>
          <a:p>
            <a:r>
              <a:rPr lang="en-US" sz="12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6313651" y="4893879"/>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1152577" y="483028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1136664" y="5041089"/>
            <a:ext cx="1292842" cy="276999"/>
          </a:xfrm>
          <a:prstGeom prst="rect">
            <a:avLst/>
          </a:prstGeom>
          <a:noFill/>
        </p:spPr>
        <p:txBody>
          <a:bodyPr wrap="none" rtlCol="0">
            <a:spAutoFit/>
          </a:bodyPr>
          <a:lstStyle/>
          <a:p>
            <a:r>
              <a:rPr lang="en-US" sz="1200" dirty="0" smtClean="0">
                <a:latin typeface="Courier New"/>
                <a:cs typeface="Courier New"/>
              </a:rPr>
              <a:t>192.168.3.10</a:t>
            </a:r>
            <a:endParaRPr lang="en-US" sz="1200" dirty="0">
              <a:latin typeface="Courier New"/>
              <a:cs typeface="Courier New"/>
            </a:endParaRPr>
          </a:p>
        </p:txBody>
      </p:sp>
      <p:cxnSp>
        <p:nvCxnSpPr>
          <p:cNvPr id="66" name="Straight Connector 65"/>
          <p:cNvCxnSpPr/>
          <p:nvPr/>
        </p:nvCxnSpPr>
        <p:spPr>
          <a:xfrm flipH="1">
            <a:off x="4904611" y="4804586"/>
            <a:ext cx="1561551" cy="983287"/>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819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 name="Group 27"/>
          <p:cNvGrpSpPr/>
          <p:nvPr/>
        </p:nvGrpSpPr>
        <p:grpSpPr>
          <a:xfrm>
            <a:off x="820586" y="48261"/>
            <a:ext cx="6768207" cy="6843824"/>
            <a:chOff x="820586" y="48261"/>
            <a:chExt cx="6768207" cy="6843824"/>
          </a:xfrm>
        </p:grpSpPr>
        <p:sp>
          <p:nvSpPr>
            <p:cNvPr id="61" name="Rounded Rectangle 60"/>
            <p:cNvSpPr/>
            <p:nvPr/>
          </p:nvSpPr>
          <p:spPr>
            <a:xfrm>
              <a:off x="820586" y="2286000"/>
              <a:ext cx="6768207" cy="4606085"/>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p:nvPr/>
          </p:nvCxnSpPr>
          <p:spPr>
            <a:xfrm flipV="1">
              <a:off x="1853380" y="3001486"/>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3799245" y="3870546"/>
              <a:ext cx="841151" cy="1166981"/>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solidFill>
                    <a:srgbClr val="000000"/>
                  </a:solidFill>
                </a:rPr>
                <a:t>Data plane switch</a:t>
              </a:r>
              <a:endParaRPr lang="en-US" sz="1100" dirty="0">
                <a:solidFill>
                  <a:srgbClr val="000000"/>
                </a:solidFill>
              </a:endParaRPr>
            </a:p>
          </p:txBody>
        </p:sp>
        <p:cxnSp>
          <p:nvCxnSpPr>
            <p:cNvPr id="59" name="Straight Connector 58"/>
            <p:cNvCxnSpPr/>
            <p:nvPr/>
          </p:nvCxnSpPr>
          <p:spPr>
            <a:xfrm flipV="1">
              <a:off x="6546069" y="3021139"/>
              <a:ext cx="0" cy="7097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98194" y="974753"/>
              <a:ext cx="1378262" cy="2146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994416" y="3028131"/>
              <a:ext cx="5106348" cy="1776455"/>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endParaRPr lang="en-US" sz="2400" dirty="0" smtClean="0"/>
              </a:p>
              <a:p>
                <a:r>
                  <a:rPr lang="en-US" sz="2400" dirty="0" err="1" smtClean="0"/>
                  <a:t>NodeA</a:t>
                </a:r>
                <a:endParaRPr lang="en-US" dirty="0"/>
              </a:p>
            </p:txBody>
          </p:sp>
          <p:sp>
            <p:nvSpPr>
              <p:cNvPr id="6" name="TextBox 5"/>
              <p:cNvSpPr txBox="1"/>
              <p:nvPr/>
            </p:nvSpPr>
            <p:spPr>
              <a:xfrm>
                <a:off x="2549957" y="2468845"/>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731904" y="-1041741"/>
                  <a:ext cx="1894649" cy="5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2729532"/>
                <a:ext cx="1482918" cy="323156"/>
              </a:xfrm>
              <a:prstGeom prst="rect">
                <a:avLst/>
              </a:prstGeom>
              <a:noFill/>
            </p:spPr>
            <p:txBody>
              <a:bodyPr wrap="none" rtlCol="0">
                <a:spAutoFit/>
              </a:bodyPr>
              <a:lstStyle/>
              <a:p>
                <a:r>
                  <a:rPr lang="en-US" sz="1100" dirty="0" smtClean="0">
                    <a:latin typeface="Courier New"/>
                    <a:cs typeface="Courier New"/>
                  </a:rPr>
                  <a:t>192.168.1.10</a:t>
                </a:r>
                <a:endParaRPr lang="en-US" sz="1200" dirty="0" smtClean="0">
                  <a:latin typeface="Courier New"/>
                  <a:cs typeface="Courier New"/>
                </a:endParaRP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4694866" y="3050729"/>
              <a:ext cx="2713766" cy="1753857"/>
              <a:chOff x="608355" y="1755164"/>
              <a:chExt cx="3352197" cy="2166464"/>
            </a:xfrm>
          </p:grpSpPr>
          <p:sp>
            <p:nvSpPr>
              <p:cNvPr id="25" name="TextBox 24"/>
              <p:cNvSpPr txBox="1"/>
              <p:nvPr/>
            </p:nvSpPr>
            <p:spPr>
              <a:xfrm>
                <a:off x="2530472" y="2468845"/>
                <a:ext cx="1026623"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29" name="TextBox 28"/>
              <p:cNvSpPr txBox="1"/>
              <p:nvPr/>
            </p:nvSpPr>
            <p:spPr>
              <a:xfrm>
                <a:off x="2466481" y="2737706"/>
                <a:ext cx="1482918" cy="323156"/>
              </a:xfrm>
              <a:prstGeom prst="rect">
                <a:avLst/>
              </a:prstGeom>
              <a:noFill/>
            </p:spPr>
            <p:txBody>
              <a:bodyPr wrap="none" rtlCol="0">
                <a:spAutoFit/>
              </a:bodyPr>
              <a:lstStyle/>
              <a:p>
                <a:r>
                  <a:rPr lang="en-US" sz="1100" dirty="0" smtClean="0">
                    <a:latin typeface="Courier New"/>
                    <a:cs typeface="Courier New"/>
                  </a:rPr>
                  <a:t>192.168.1.11</a:t>
                </a:r>
                <a:endParaRPr lang="en-US" sz="12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NodeB</a:t>
                </a:r>
                <a:endParaRPr lang="en-US" sz="1200" dirty="0"/>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p:cNvSpPr txBox="1"/>
            <p:nvPr/>
          </p:nvSpPr>
          <p:spPr>
            <a:xfrm>
              <a:off x="142989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864303" y="1591303"/>
              <a:ext cx="1084535"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5400336" y="1591303"/>
              <a:ext cx="1134436" cy="982983"/>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6195157" y="3480612"/>
              <a:ext cx="835689" cy="249160"/>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790086" y="923915"/>
              <a:ext cx="2621547" cy="1220256"/>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2030" y="48261"/>
              <a:ext cx="1163350" cy="140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971821" y="2537829"/>
              <a:ext cx="6427338" cy="446014"/>
              <a:chOff x="530289" y="2868126"/>
              <a:chExt cx="7939413" cy="550941"/>
            </a:xfrm>
          </p:grpSpPr>
          <p:sp>
            <p:nvSpPr>
              <p:cNvPr id="34" name="Rounded Rectangle 33"/>
              <p:cNvSpPr/>
              <p:nvPr/>
            </p:nvSpPr>
            <p:spPr>
              <a:xfrm>
                <a:off x="530289" y="2992872"/>
                <a:ext cx="7939413" cy="426195"/>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6466162" y="2552896"/>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1779939" y="2948767"/>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472628" y="293452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6185" y="6404998"/>
              <a:ext cx="1395539" cy="373740"/>
            </a:xfrm>
            <a:prstGeom prst="rect">
              <a:avLst/>
            </a:prstGeom>
            <a:noFill/>
          </p:spPr>
          <p:txBody>
            <a:bodyPr wrap="none" rtlCol="0">
              <a:spAutoFit/>
            </a:bodyPr>
            <a:lstStyle/>
            <a:p>
              <a:r>
                <a:rPr lang="en-US" sz="2400" dirty="0" smtClean="0"/>
                <a:t>GENI Rack</a:t>
              </a:r>
              <a:endParaRPr lang="en-US" sz="2400" dirty="0"/>
            </a:p>
          </p:txBody>
        </p:sp>
        <p:grpSp>
          <p:nvGrpSpPr>
            <p:cNvPr id="45" name="Group 44"/>
            <p:cNvGrpSpPr/>
            <p:nvPr/>
          </p:nvGrpSpPr>
          <p:grpSpPr>
            <a:xfrm flipH="1">
              <a:off x="2346927" y="5106406"/>
              <a:ext cx="3381976" cy="1658777"/>
              <a:chOff x="-233323" y="1872611"/>
              <a:chExt cx="4177609" cy="2049017"/>
            </a:xfrm>
          </p:grpSpPr>
          <p:sp>
            <p:nvSpPr>
              <p:cNvPr id="55" name="Rounded Rectangle 54"/>
              <p:cNvSpPr/>
              <p:nvPr/>
            </p:nvSpPr>
            <p:spPr>
              <a:xfrm>
                <a:off x="746238"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endParaRPr lang="en-US" sz="2400" dirty="0" smtClean="0"/>
              </a:p>
              <a:p>
                <a:pPr algn="r"/>
                <a:r>
                  <a:rPr lang="en-US" sz="2400" dirty="0" err="1" smtClean="0"/>
                  <a:t>NodeC</a:t>
                </a:r>
                <a:endParaRPr lang="en-US" sz="1200" dirty="0"/>
              </a:p>
            </p:txBody>
          </p:sp>
          <p:sp>
            <p:nvSpPr>
              <p:cNvPr id="56" name="TextBox 55"/>
              <p:cNvSpPr txBox="1"/>
              <p:nvPr/>
            </p:nvSpPr>
            <p:spPr>
              <a:xfrm>
                <a:off x="2489733" y="1872611"/>
                <a:ext cx="1026625"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62" name="TextBox 61"/>
              <p:cNvSpPr txBox="1"/>
              <p:nvPr/>
            </p:nvSpPr>
            <p:spPr>
              <a:xfrm>
                <a:off x="-233323" y="1884021"/>
                <a:ext cx="1026625"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63" name="Oval 62"/>
              <p:cNvSpPr/>
              <p:nvPr/>
            </p:nvSpPr>
            <p:spPr>
              <a:xfrm>
                <a:off x="1340348" y="210049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461368" y="2248228"/>
                <a:ext cx="1482918" cy="323156"/>
              </a:xfrm>
              <a:prstGeom prst="rect">
                <a:avLst/>
              </a:prstGeom>
              <a:noFill/>
            </p:spPr>
            <p:txBody>
              <a:bodyPr wrap="none" rtlCol="0">
                <a:spAutoFit/>
              </a:bodyPr>
              <a:lstStyle/>
              <a:p>
                <a:r>
                  <a:rPr lang="en-US" sz="1100" dirty="0" smtClean="0">
                    <a:latin typeface="Courier New"/>
                    <a:cs typeface="Courier New"/>
                  </a:rPr>
                  <a:t>192.168.3.12</a:t>
                </a:r>
                <a:endParaRPr lang="en-US" sz="1200" dirty="0">
                  <a:latin typeface="Courier New"/>
                  <a:cs typeface="Courier New"/>
                </a:endParaRPr>
              </a:p>
            </p:txBody>
          </p:sp>
        </p:grpSp>
        <p:sp>
          <p:nvSpPr>
            <p:cNvPr id="69" name="Oval 68"/>
            <p:cNvSpPr/>
            <p:nvPr/>
          </p:nvSpPr>
          <p:spPr>
            <a:xfrm flipH="1">
              <a:off x="4308058" y="500582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flipH="1">
              <a:off x="2495721" y="443299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flipH="1">
              <a:off x="4897801" y="5423420"/>
              <a:ext cx="1200494" cy="261610"/>
            </a:xfrm>
            <a:prstGeom prst="rect">
              <a:avLst/>
            </a:prstGeom>
            <a:noFill/>
          </p:spPr>
          <p:txBody>
            <a:bodyPr wrap="none" rtlCol="0">
              <a:spAutoFit/>
            </a:bodyPr>
            <a:lstStyle/>
            <a:p>
              <a:r>
                <a:rPr lang="en-US" sz="1100" dirty="0" smtClean="0">
                  <a:latin typeface="Courier New"/>
                  <a:cs typeface="Courier New"/>
                </a:rPr>
                <a:t>192.168.2.12</a:t>
              </a:r>
              <a:endParaRPr lang="en-US" sz="1200" dirty="0">
                <a:latin typeface="Courier New"/>
                <a:cs typeface="Courier New"/>
              </a:endParaRPr>
            </a:p>
          </p:txBody>
        </p:sp>
        <p:sp>
          <p:nvSpPr>
            <p:cNvPr id="77" name="TextBox 76"/>
            <p:cNvSpPr txBox="1"/>
            <p:nvPr/>
          </p:nvSpPr>
          <p:spPr>
            <a:xfrm flipH="1">
              <a:off x="4745154" y="4509435"/>
              <a:ext cx="1200494" cy="261610"/>
            </a:xfrm>
            <a:prstGeom prst="rect">
              <a:avLst/>
            </a:prstGeom>
            <a:noFill/>
          </p:spPr>
          <p:txBody>
            <a:bodyPr wrap="none" rtlCol="0">
              <a:spAutoFit/>
            </a:bodyPr>
            <a:lstStyle/>
            <a:p>
              <a:r>
                <a:rPr lang="en-US" sz="1100" dirty="0" smtClean="0">
                  <a:latin typeface="Courier New"/>
                  <a:cs typeface="Courier New"/>
                </a:rPr>
                <a:t>192.168.2.11</a:t>
              </a:r>
              <a:endParaRPr lang="en-US" sz="1200" dirty="0">
                <a:latin typeface="Courier New"/>
                <a:cs typeface="Courier New"/>
              </a:endParaRPr>
            </a:p>
          </p:txBody>
        </p:sp>
        <p:sp>
          <p:nvSpPr>
            <p:cNvPr id="78" name="TextBox 77"/>
            <p:cNvSpPr txBox="1"/>
            <p:nvPr/>
          </p:nvSpPr>
          <p:spPr>
            <a:xfrm flipH="1">
              <a:off x="5075121" y="4651595"/>
              <a:ext cx="831102" cy="307777"/>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9" name="TextBox 78"/>
            <p:cNvSpPr txBox="1"/>
            <p:nvPr/>
          </p:nvSpPr>
          <p:spPr>
            <a:xfrm flipH="1">
              <a:off x="2531048" y="4657833"/>
              <a:ext cx="831102" cy="307777"/>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0" name="TextBox 79"/>
            <p:cNvSpPr txBox="1"/>
            <p:nvPr/>
          </p:nvSpPr>
          <p:spPr>
            <a:xfrm flipH="1">
              <a:off x="2515153" y="4508537"/>
              <a:ext cx="1200494" cy="261610"/>
            </a:xfrm>
            <a:prstGeom prst="rect">
              <a:avLst/>
            </a:prstGeom>
            <a:noFill/>
          </p:spPr>
          <p:txBody>
            <a:bodyPr wrap="none" rtlCol="0">
              <a:spAutoFit/>
            </a:bodyPr>
            <a:lstStyle/>
            <a:p>
              <a:r>
                <a:rPr lang="en-US" sz="1100" dirty="0" smtClean="0">
                  <a:latin typeface="Courier New"/>
                  <a:cs typeface="Courier New"/>
                </a:rPr>
                <a:t>192.168.3.10</a:t>
              </a:r>
              <a:endParaRPr lang="en-US" sz="1100" dirty="0">
                <a:latin typeface="Courier New"/>
                <a:cs typeface="Courier New"/>
              </a:endParaRPr>
            </a:p>
          </p:txBody>
        </p:sp>
        <p:cxnSp>
          <p:nvCxnSpPr>
            <p:cNvPr id="66" name="Straight Connector 65"/>
            <p:cNvCxnSpPr/>
            <p:nvPr/>
          </p:nvCxnSpPr>
          <p:spPr>
            <a:xfrm>
              <a:off x="4381500" y="5041089"/>
              <a:ext cx="0" cy="32323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endCxn id="89" idx="6"/>
            </p:cNvCxnSpPr>
            <p:nvPr/>
          </p:nvCxnSpPr>
          <p:spPr>
            <a:xfrm>
              <a:off x="2596480" y="4515785"/>
              <a:ext cx="112932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rot="16200000" flipH="1">
              <a:off x="5764113" y="443299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4095750" y="5050297"/>
              <a:ext cx="0" cy="32323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flipH="1">
              <a:off x="4022308" y="529088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flipH="1">
              <a:off x="4022308" y="5005825"/>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flipH="1">
              <a:off x="3725803" y="4442343"/>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flipH="1">
              <a:off x="3725803" y="4043084"/>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flipH="1">
              <a:off x="4566954" y="4447860"/>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flipH="1">
              <a:off x="4566954" y="4048601"/>
              <a:ext cx="146883" cy="14688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4715707" y="4515785"/>
              <a:ext cx="112932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622142" y="4122876"/>
              <a:ext cx="112932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5248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ign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122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b="1"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a:p>
          <a:p>
            <a:pPr marL="0" indent="0">
              <a:buFontTx/>
              <a:buNone/>
            </a:pPr>
            <a:endParaRPr lang="en-US" sz="2600" dirty="0" smtClean="0"/>
          </a:p>
          <a:p>
            <a:pPr marL="0" indent="0">
              <a:buFontTx/>
              <a:buNone/>
            </a:pPr>
            <a:endParaRPr lang="en-US" sz="2600" dirty="0" smtClean="0"/>
          </a:p>
          <a:p>
            <a:r>
              <a:rPr lang="en-US" sz="2600" dirty="0" smtClean="0"/>
              <a:t>Part III: Finish</a:t>
            </a:r>
          </a:p>
        </p:txBody>
      </p:sp>
    </p:spTree>
    <p:extLst>
      <p:ext uri="{BB962C8B-B14F-4D97-AF65-F5344CB8AC3E}">
        <p14:creationId xmlns:p14="http://schemas.microsoft.com/office/powerpoint/2010/main" val="17671021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788"/>
            <a:ext cx="8229600" cy="1143000"/>
          </a:xfrm>
        </p:spPr>
        <p:txBody>
          <a:bodyPr/>
          <a:lstStyle/>
          <a:p>
            <a:r>
              <a:rPr lang="en-US" dirty="0"/>
              <a:t>Part I: </a:t>
            </a:r>
            <a:r>
              <a:rPr lang="en-US" dirty="0" smtClean="0"/>
              <a:t/>
            </a:r>
            <a:br>
              <a:rPr lang="en-US" dirty="0" smtClean="0"/>
            </a:br>
            <a:r>
              <a:rPr lang="en-US" dirty="0" smtClean="0"/>
              <a:t>Establish Management Environment</a:t>
            </a:r>
            <a:endParaRPr lang="en-US" sz="3400" dirty="0"/>
          </a:p>
        </p:txBody>
      </p:sp>
      <p:sp>
        <p:nvSpPr>
          <p:cNvPr id="4" name="Content Placeholder 2"/>
          <p:cNvSpPr txBox="1">
            <a:spLocks/>
          </p:cNvSpPr>
          <p:nvPr/>
        </p:nvSpPr>
        <p:spPr bwMode="auto">
          <a:xfrm>
            <a:off x="428003" y="3080303"/>
            <a:ext cx="8549941" cy="2929188"/>
          </a:xfrm>
          <a:prstGeom prst="rect">
            <a:avLst/>
          </a:prstGeom>
          <a:solidFill>
            <a:srgbClr val="FF6600">
              <a:alpha val="16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spcBef>
                <a:spcPts val="2064"/>
              </a:spcBef>
              <a:buNone/>
            </a:pPr>
            <a:r>
              <a:rPr lang="en-US" sz="2400" dirty="0" smtClean="0"/>
              <a:t>1 Pre-work: Design your experiment</a:t>
            </a:r>
          </a:p>
          <a:p>
            <a:pPr marL="0" indent="0">
              <a:spcBef>
                <a:spcPts val="2064"/>
              </a:spcBef>
              <a:buNone/>
            </a:pPr>
            <a:r>
              <a:rPr lang="en-US" sz="2400" dirty="0" smtClean="0"/>
              <a:t>2.1 Pre</a:t>
            </a:r>
            <a:r>
              <a:rPr lang="en-US" sz="2400" dirty="0"/>
              <a:t>-work: </a:t>
            </a:r>
            <a:r>
              <a:rPr lang="en-US" sz="2400" dirty="0" smtClean="0"/>
              <a:t>Create a GENI account</a:t>
            </a:r>
            <a:endParaRPr lang="en-US" sz="2400" dirty="0"/>
          </a:p>
          <a:p>
            <a:pPr marL="0" indent="0">
              <a:spcBef>
                <a:spcPts val="2064"/>
              </a:spcBef>
              <a:buNone/>
            </a:pPr>
            <a:r>
              <a:rPr lang="en-US" sz="2400" dirty="0" smtClean="0"/>
              <a:t>2.2 Pre</a:t>
            </a:r>
            <a:r>
              <a:rPr lang="en-US" sz="2400" dirty="0"/>
              <a:t>-work: Project </a:t>
            </a:r>
            <a:r>
              <a:rPr lang="en-US" sz="2400" dirty="0" smtClean="0"/>
              <a:t>lead (aka professor) </a:t>
            </a:r>
            <a:r>
              <a:rPr lang="en-US" sz="2400" dirty="0"/>
              <a:t>adds you to p</a:t>
            </a:r>
            <a:r>
              <a:rPr lang="en-US" sz="2400" dirty="0" smtClean="0"/>
              <a:t>roject</a:t>
            </a:r>
            <a:endParaRPr lang="en-US" sz="2400" dirty="0"/>
          </a:p>
          <a:p>
            <a:pPr marL="400050" lvl="1" indent="0">
              <a:spcBef>
                <a:spcPts val="2064"/>
              </a:spcBef>
              <a:buNone/>
            </a:pPr>
            <a:r>
              <a:rPr lang="en-US" sz="2000" b="1" dirty="0"/>
              <a:t>		Project </a:t>
            </a:r>
            <a:r>
              <a:rPr lang="en-US" sz="2000" b="1" dirty="0" smtClean="0"/>
              <a:t>Name: </a:t>
            </a:r>
            <a:r>
              <a:rPr lang="en-US" sz="2000" b="1" dirty="0" smtClean="0"/>
              <a:t>FGRE15 </a:t>
            </a:r>
            <a:r>
              <a:rPr lang="en-US" sz="2000" i="1" dirty="0" smtClean="0"/>
              <a:t>in GENI</a:t>
            </a:r>
            <a:r>
              <a:rPr lang="en-US" sz="2000" b="1" dirty="0" smtClean="0"/>
              <a:t> FGRE summit </a:t>
            </a:r>
            <a:r>
              <a:rPr lang="en-US" sz="2000" i="1" dirty="0" smtClean="0"/>
              <a:t>in FIRE</a:t>
            </a:r>
            <a:endParaRPr lang="en-US" i="1" dirty="0" smtClean="0"/>
          </a:p>
          <a:p>
            <a:pPr marL="0" indent="0">
              <a:spcBef>
                <a:spcPts val="2064"/>
              </a:spcBef>
              <a:spcAft>
                <a:spcPts val="600"/>
              </a:spcAft>
              <a:buNone/>
            </a:pPr>
            <a:r>
              <a:rPr lang="en-US" sz="2400" dirty="0" smtClean="0"/>
              <a:t>2.3 Generate and Download SSH </a:t>
            </a:r>
            <a:r>
              <a:rPr lang="en-US" sz="2400" dirty="0" err="1" smtClean="0"/>
              <a:t>Keypair</a:t>
            </a:r>
            <a:endParaRPr lang="en-US" sz="2400" dirty="0"/>
          </a:p>
        </p:txBody>
      </p:sp>
      <p:pic>
        <p:nvPicPr>
          <p:cNvPr id="6" name="Picture 5"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50" y="1395783"/>
            <a:ext cx="4241219" cy="1460474"/>
          </a:xfrm>
          <a:prstGeom prst="rect">
            <a:avLst/>
          </a:prstGeom>
        </p:spPr>
      </p:pic>
    </p:spTree>
    <p:extLst>
      <p:ext uri="{BB962C8B-B14F-4D97-AF65-F5344CB8AC3E}">
        <p14:creationId xmlns:p14="http://schemas.microsoft.com/office/powerpoint/2010/main" val="16183365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descr="new_hom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4" y="29194"/>
            <a:ext cx="3768562" cy="7603239"/>
          </a:xfrm>
          <a:prstGeom prst="rect">
            <a:avLst/>
          </a:prstGeom>
          <a:ln w="57150" cmpd="sng">
            <a:solidFill>
              <a:srgbClr val="FF6600"/>
            </a:solidFill>
          </a:ln>
        </p:spPr>
      </p:pic>
      <p:sp>
        <p:nvSpPr>
          <p:cNvPr id="25" name="Down Arrow 24"/>
          <p:cNvSpPr/>
          <p:nvPr/>
        </p:nvSpPr>
        <p:spPr>
          <a:xfrm>
            <a:off x="4943217" y="533767"/>
            <a:ext cx="362850" cy="212326"/>
          </a:xfrm>
          <a:prstGeom prst="downArrow">
            <a:avLst/>
          </a:prstGeom>
          <a:solidFill>
            <a:srgbClr val="FF66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TextBox 25"/>
          <p:cNvSpPr txBox="1"/>
          <p:nvPr/>
        </p:nvSpPr>
        <p:spPr>
          <a:xfrm>
            <a:off x="4689147" y="65585"/>
            <a:ext cx="834791" cy="523220"/>
          </a:xfrm>
          <a:prstGeom prst="rect">
            <a:avLst/>
          </a:prstGeom>
          <a:noFill/>
        </p:spPr>
        <p:txBody>
          <a:bodyPr wrap="square" rtlCol="0">
            <a:spAutoFit/>
          </a:bodyPr>
          <a:lstStyle/>
          <a:p>
            <a:pPr algn="ctr"/>
            <a:r>
              <a:rPr lang="en-US" sz="1400" b="1" dirty="0" smtClean="0">
                <a:solidFill>
                  <a:schemeClr val="bg1"/>
                </a:solidFill>
              </a:rPr>
              <a:t>You are here</a:t>
            </a:r>
            <a:endParaRPr lang="en-US" sz="1400" b="1" dirty="0">
              <a:solidFill>
                <a:schemeClr val="bg1"/>
              </a:solidFill>
            </a:endParaRPr>
          </a:p>
        </p:txBody>
      </p:sp>
      <p:sp>
        <p:nvSpPr>
          <p:cNvPr id="18" name="TextBox 17"/>
          <p:cNvSpPr txBox="1"/>
          <p:nvPr/>
        </p:nvSpPr>
        <p:spPr>
          <a:xfrm>
            <a:off x="1826689" y="3003087"/>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Projects</a:t>
            </a:r>
            <a:endParaRPr lang="en-US" sz="1400" b="1" dirty="0"/>
          </a:p>
        </p:txBody>
      </p:sp>
      <p:sp>
        <p:nvSpPr>
          <p:cNvPr id="19" name="TextBox 18"/>
          <p:cNvSpPr txBox="1"/>
          <p:nvPr/>
        </p:nvSpPr>
        <p:spPr>
          <a:xfrm>
            <a:off x="1826689" y="5461078"/>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Slices</a:t>
            </a:r>
            <a:endParaRPr lang="en-US" sz="1400" b="1" dirty="0"/>
          </a:p>
        </p:txBody>
      </p:sp>
      <p:sp>
        <p:nvSpPr>
          <p:cNvPr id="20" name="TextBox 19"/>
          <p:cNvSpPr txBox="1"/>
          <p:nvPr/>
        </p:nvSpPr>
        <p:spPr>
          <a:xfrm>
            <a:off x="1826689" y="6145165"/>
            <a:ext cx="1055663" cy="523220"/>
          </a:xfrm>
          <a:prstGeom prst="rect">
            <a:avLst/>
          </a:prstGeom>
          <a:solidFill>
            <a:schemeClr val="bg1">
              <a:lumMod val="65000"/>
              <a:alpha val="90000"/>
            </a:schemeClr>
          </a:solidFill>
        </p:spPr>
        <p:txBody>
          <a:bodyPr wrap="square" rtlCol="0">
            <a:spAutoFit/>
          </a:bodyPr>
          <a:lstStyle/>
          <a:p>
            <a:pPr algn="ctr"/>
            <a:r>
              <a:rPr lang="en-US" sz="1400" b="1" dirty="0" smtClean="0"/>
              <a:t>Log Messages</a:t>
            </a:r>
            <a:endParaRPr lang="en-US" sz="1400" b="1" dirty="0"/>
          </a:p>
        </p:txBody>
      </p:sp>
      <p:sp>
        <p:nvSpPr>
          <p:cNvPr id="9" name="TextBox 8"/>
          <p:cNvSpPr txBox="1"/>
          <p:nvPr/>
        </p:nvSpPr>
        <p:spPr>
          <a:xfrm>
            <a:off x="7732776" y="379878"/>
            <a:ext cx="588743" cy="307777"/>
          </a:xfrm>
          <a:prstGeom prst="rect">
            <a:avLst/>
          </a:prstGeom>
          <a:solidFill>
            <a:schemeClr val="bg1">
              <a:lumMod val="65000"/>
              <a:alpha val="90000"/>
            </a:schemeClr>
          </a:solidFill>
        </p:spPr>
        <p:txBody>
          <a:bodyPr wrap="square" rtlCol="0">
            <a:spAutoFit/>
          </a:bodyPr>
          <a:lstStyle/>
          <a:p>
            <a:pPr algn="ctr"/>
            <a:r>
              <a:rPr lang="en-US" sz="1400" b="1" dirty="0" smtClean="0"/>
              <a:t>Help</a:t>
            </a:r>
            <a:endParaRPr lang="en-US" sz="1400" b="1" dirty="0"/>
          </a:p>
        </p:txBody>
      </p:sp>
      <p:sp>
        <p:nvSpPr>
          <p:cNvPr id="21" name="TextBox 20"/>
          <p:cNvSpPr txBox="1"/>
          <p:nvPr/>
        </p:nvSpPr>
        <p:spPr>
          <a:xfrm>
            <a:off x="6859681" y="379878"/>
            <a:ext cx="834505" cy="307777"/>
          </a:xfrm>
          <a:prstGeom prst="rect">
            <a:avLst/>
          </a:prstGeom>
          <a:solidFill>
            <a:schemeClr val="bg1">
              <a:lumMod val="65000"/>
              <a:alpha val="90000"/>
            </a:schemeClr>
          </a:solidFill>
        </p:spPr>
        <p:txBody>
          <a:bodyPr wrap="square" rtlCol="0">
            <a:spAutoFit/>
          </a:bodyPr>
          <a:lstStyle/>
          <a:p>
            <a:pPr algn="ctr"/>
            <a:r>
              <a:rPr lang="en-US" sz="1400" b="1" dirty="0" smtClean="0"/>
              <a:t>Profile</a:t>
            </a:r>
            <a:endParaRPr lang="en-US" sz="1400" b="1" dirty="0"/>
          </a:p>
        </p:txBody>
      </p:sp>
      <p:sp>
        <p:nvSpPr>
          <p:cNvPr id="12" name="TextBox 11"/>
          <p:cNvSpPr txBox="1"/>
          <p:nvPr/>
        </p:nvSpPr>
        <p:spPr>
          <a:xfrm>
            <a:off x="1826689" y="5801704"/>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Tools</a:t>
            </a:r>
            <a:endParaRPr lang="en-US" sz="1400" b="1" dirty="0"/>
          </a:p>
        </p:txBody>
      </p:sp>
      <p:sp>
        <p:nvSpPr>
          <p:cNvPr id="14" name="TextBox 13"/>
          <p:cNvSpPr txBox="1"/>
          <p:nvPr/>
        </p:nvSpPr>
        <p:spPr>
          <a:xfrm>
            <a:off x="1826689" y="1199447"/>
            <a:ext cx="1055663" cy="307777"/>
          </a:xfrm>
          <a:prstGeom prst="rect">
            <a:avLst/>
          </a:prstGeom>
          <a:solidFill>
            <a:schemeClr val="bg1">
              <a:lumMod val="65000"/>
              <a:alpha val="90000"/>
            </a:schemeClr>
          </a:solidFill>
        </p:spPr>
        <p:txBody>
          <a:bodyPr wrap="square" rtlCol="0">
            <a:spAutoFit/>
          </a:bodyPr>
          <a:lstStyle/>
          <a:p>
            <a:pPr algn="ctr"/>
            <a:r>
              <a:rPr lang="en-US" sz="1400" b="1" dirty="0" smtClean="0"/>
              <a:t>Map</a:t>
            </a:r>
            <a:endParaRPr lang="en-US" sz="1400" b="1" dirty="0"/>
          </a:p>
        </p:txBody>
      </p:sp>
    </p:spTree>
    <p:extLst>
      <p:ext uri="{BB962C8B-B14F-4D97-AF65-F5344CB8AC3E}">
        <p14:creationId xmlns:p14="http://schemas.microsoft.com/office/powerpoint/2010/main" val="808358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220622" y="178077"/>
            <a:ext cx="452517" cy="452517"/>
            <a:chOff x="-1175162" y="3269829"/>
            <a:chExt cx="452517" cy="452517"/>
          </a:xfrm>
        </p:grpSpPr>
        <p:sp>
          <p:nvSpPr>
            <p:cNvPr id="10" name="Oval 9"/>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1" name="TextBox 10"/>
            <p:cNvSpPr txBox="1"/>
            <p:nvPr/>
          </p:nvSpPr>
          <p:spPr>
            <a:xfrm>
              <a:off x="-1111120" y="3279853"/>
              <a:ext cx="327308" cy="400110"/>
            </a:xfrm>
            <a:prstGeom prst="rect">
              <a:avLst/>
            </a:prstGeom>
            <a:noFill/>
          </p:spPr>
          <p:txBody>
            <a:bodyPr wrap="none" rtlCol="0">
              <a:spAutoFit/>
            </a:bodyPr>
            <a:lstStyle/>
            <a:p>
              <a:r>
                <a:rPr lang="en-US" sz="2000" b="1" dirty="0" smtClean="0"/>
                <a:t>2</a:t>
              </a:r>
              <a:endParaRPr lang="en-US" sz="2000" b="1" dirty="0"/>
            </a:p>
          </p:txBody>
        </p:sp>
      </p:grpSp>
      <p:sp>
        <p:nvSpPr>
          <p:cNvPr id="16" name="TextBox 15"/>
          <p:cNvSpPr txBox="1"/>
          <p:nvPr/>
        </p:nvSpPr>
        <p:spPr>
          <a:xfrm>
            <a:off x="1148277" y="648682"/>
            <a:ext cx="1162436" cy="369332"/>
          </a:xfrm>
          <a:prstGeom prst="rect">
            <a:avLst/>
          </a:prstGeom>
          <a:solidFill>
            <a:srgbClr val="FF6600">
              <a:alpha val="90000"/>
            </a:srgbClr>
          </a:solidFill>
        </p:spPr>
        <p:txBody>
          <a:bodyPr wrap="square" rtlCol="0">
            <a:spAutoFit/>
          </a:bodyPr>
          <a:lstStyle/>
          <a:p>
            <a:pPr algn="ctr"/>
            <a:r>
              <a:rPr lang="en-US" b="1" dirty="0" smtClean="0"/>
              <a:t>Login</a:t>
            </a:r>
            <a:endParaRPr lang="en-US" b="1" dirty="0"/>
          </a:p>
        </p:txBody>
      </p:sp>
      <p:sp>
        <p:nvSpPr>
          <p:cNvPr id="17" name="TextBox 16"/>
          <p:cNvSpPr txBox="1"/>
          <p:nvPr/>
        </p:nvSpPr>
        <p:spPr>
          <a:xfrm>
            <a:off x="1148277" y="1170414"/>
            <a:ext cx="1162435" cy="646331"/>
          </a:xfrm>
          <a:prstGeom prst="rect">
            <a:avLst/>
          </a:prstGeom>
          <a:solidFill>
            <a:srgbClr val="FF6600">
              <a:alpha val="90000"/>
            </a:srgbClr>
          </a:solidFill>
        </p:spPr>
        <p:txBody>
          <a:bodyPr wrap="square" rtlCol="0">
            <a:spAutoFit/>
          </a:bodyPr>
          <a:lstStyle/>
          <a:p>
            <a:pPr algn="ctr"/>
            <a:r>
              <a:rPr lang="en-US" b="1" dirty="0" smtClean="0"/>
              <a:t>Join Project</a:t>
            </a:r>
            <a:endParaRPr lang="en-US" b="1" dirty="0"/>
          </a:p>
        </p:txBody>
      </p:sp>
      <p:pic>
        <p:nvPicPr>
          <p:cNvPr id="12" name="Picture 11" descr="new_hom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4" y="29194"/>
            <a:ext cx="3768562" cy="7603239"/>
          </a:xfrm>
          <a:prstGeom prst="rect">
            <a:avLst/>
          </a:prstGeom>
          <a:ln w="57150" cmpd="sng">
            <a:solidFill>
              <a:srgbClr val="FF6600"/>
            </a:solidFill>
          </a:ln>
        </p:spPr>
      </p:pic>
      <p:sp>
        <p:nvSpPr>
          <p:cNvPr id="8" name="TextBox 7"/>
          <p:cNvSpPr txBox="1"/>
          <p:nvPr/>
        </p:nvSpPr>
        <p:spPr>
          <a:xfrm>
            <a:off x="6916691" y="168441"/>
            <a:ext cx="1477322" cy="1200329"/>
          </a:xfrm>
          <a:prstGeom prst="rect">
            <a:avLst/>
          </a:prstGeom>
          <a:solidFill>
            <a:srgbClr val="FF6600">
              <a:alpha val="90000"/>
            </a:srgbClr>
          </a:solidFill>
        </p:spPr>
        <p:txBody>
          <a:bodyPr wrap="square" rtlCol="0">
            <a:spAutoFit/>
          </a:bodyPr>
          <a:lstStyle/>
          <a:p>
            <a:pPr algn="ctr"/>
            <a:r>
              <a:rPr lang="en-US" b="1" dirty="0" smtClean="0"/>
              <a:t>Generate </a:t>
            </a:r>
          </a:p>
          <a:p>
            <a:pPr algn="ctr"/>
            <a:r>
              <a:rPr lang="en-US" b="1" dirty="0" smtClean="0"/>
              <a:t>SSH Keys &amp;</a:t>
            </a:r>
          </a:p>
          <a:p>
            <a:pPr algn="ctr"/>
            <a:r>
              <a:rPr lang="en-US" b="1" dirty="0" smtClean="0"/>
              <a:t>SSL Certs</a:t>
            </a:r>
            <a:endParaRPr lang="en-US" b="1" dirty="0"/>
          </a:p>
        </p:txBody>
      </p:sp>
      <p:sp>
        <p:nvSpPr>
          <p:cNvPr id="7" name="Oval 6"/>
          <p:cNvSpPr/>
          <p:nvPr/>
        </p:nvSpPr>
        <p:spPr>
          <a:xfrm>
            <a:off x="5843434" y="610108"/>
            <a:ext cx="643567" cy="277912"/>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7"/>
            <a:endCxn id="8" idx="1"/>
          </p:cNvCxnSpPr>
          <p:nvPr/>
        </p:nvCxnSpPr>
        <p:spPr>
          <a:xfrm>
            <a:off x="6392753" y="650807"/>
            <a:ext cx="523938" cy="11779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317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solidFill>
                  <a:schemeClr val="tx1"/>
                </a:solidFill>
                <a:latin typeface="Courier New"/>
                <a:cs typeface="Courier New"/>
              </a:rPr>
              <a:t>O</a:t>
            </a:r>
            <a:r>
              <a:rPr lang="en-US" dirty="0" smtClean="0">
                <a:solidFill>
                  <a:schemeClr val="tx1"/>
                </a:solidFill>
                <a:latin typeface="Courier New"/>
                <a:cs typeface="Courier New"/>
              </a:rPr>
              <a:t>n your local machine…</a:t>
            </a:r>
            <a:endParaRPr lang="en-US" dirty="0">
              <a:solidFill>
                <a:schemeClr val="tx1"/>
              </a:solidFill>
              <a:latin typeface="Courier New"/>
              <a:cs typeface="Courier New"/>
            </a:endParaRPr>
          </a:p>
        </p:txBody>
      </p:sp>
      <p:sp>
        <p:nvSpPr>
          <p:cNvPr id="5" name="Content Placeholder 4"/>
          <p:cNvSpPr>
            <a:spLocks noGrp="1"/>
          </p:cNvSpPr>
          <p:nvPr>
            <p:ph idx="1"/>
          </p:nvPr>
        </p:nvSpPr>
        <p:spPr>
          <a:xfrm>
            <a:off x="457200" y="1600200"/>
            <a:ext cx="8397584" cy="4525963"/>
          </a:xfrm>
          <a:ln w="28575" cmpd="sng">
            <a:solidFill>
              <a:srgbClr val="BFBFBF"/>
            </a:solidFill>
          </a:ln>
        </p:spPr>
        <p:txBody>
          <a:bodyPr>
            <a:normAutofit/>
          </a:bodyPr>
          <a:lstStyle/>
          <a:p>
            <a:pPr marL="0" indent="0">
              <a:buNone/>
            </a:pPr>
            <a:r>
              <a:rPr lang="en-US" sz="2600" dirty="0" smtClean="0">
                <a:solidFill>
                  <a:srgbClr val="FFFFFF"/>
                </a:solidFill>
                <a:latin typeface="Courier New"/>
                <a:cs typeface="Courier New"/>
              </a:rPr>
              <a:t>&gt; mv ~/Downloads/</a:t>
            </a:r>
            <a:r>
              <a:rPr lang="en-US" sz="2600" dirty="0" err="1" smtClean="0">
                <a:solidFill>
                  <a:srgbClr val="FFFFFF"/>
                </a:solidFill>
                <a:latin typeface="Courier New"/>
                <a:cs typeface="Courier New"/>
              </a:rPr>
              <a:t>id_geni_ssh_rsa</a:t>
            </a:r>
            <a:r>
              <a:rPr lang="en-US" sz="2600" dirty="0" smtClean="0">
                <a:solidFill>
                  <a:srgbClr val="FFFFFF"/>
                </a:solidFill>
                <a:latin typeface="Courier New"/>
                <a:cs typeface="Courier New"/>
              </a:rPr>
              <a:t>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t>
            </a:r>
          </a:p>
          <a:p>
            <a:pPr marL="0" indent="0">
              <a:buNone/>
            </a:pPr>
            <a:r>
              <a:rPr lang="en-US" sz="2600" dirty="0" smtClean="0">
                <a:solidFill>
                  <a:srgbClr val="FFFFFF"/>
                </a:solidFill>
                <a:latin typeface="Courier New"/>
                <a:cs typeface="Courier New"/>
              </a:rPr>
              <a:t>&gt; </a:t>
            </a:r>
            <a:r>
              <a:rPr lang="en-US" sz="2600" dirty="0" err="1" smtClean="0">
                <a:solidFill>
                  <a:srgbClr val="FFFFFF"/>
                </a:solidFill>
                <a:latin typeface="Courier New"/>
                <a:cs typeface="Courier New"/>
              </a:rPr>
              <a:t>chmod</a:t>
            </a:r>
            <a:r>
              <a:rPr lang="en-US" sz="2600" dirty="0" smtClean="0">
                <a:solidFill>
                  <a:srgbClr val="FFFFFF"/>
                </a:solidFill>
                <a:latin typeface="Courier New"/>
                <a:cs typeface="Courier New"/>
              </a:rPr>
              <a:t> 600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t>
            </a:r>
            <a:r>
              <a:rPr lang="en-US" sz="2600" dirty="0" err="1" smtClean="0">
                <a:solidFill>
                  <a:srgbClr val="FFFFFF"/>
                </a:solidFill>
                <a:latin typeface="Courier New"/>
                <a:cs typeface="Courier New"/>
              </a:rPr>
              <a:t>id_geni_ssh_rsa</a:t>
            </a:r>
            <a:endParaRPr lang="en-US" sz="2600" dirty="0" smtClean="0">
              <a:solidFill>
                <a:srgbClr val="FFFFFF"/>
              </a:solidFill>
              <a:latin typeface="Courier New"/>
              <a:cs typeface="Courier New"/>
            </a:endParaRPr>
          </a:p>
          <a:p>
            <a:pPr marL="0" indent="0">
              <a:buNone/>
            </a:pPr>
            <a:r>
              <a:rPr lang="en-US" sz="2600" dirty="0" smtClean="0">
                <a:solidFill>
                  <a:srgbClr val="FFFFFF"/>
                </a:solidFill>
                <a:latin typeface="Courier New"/>
                <a:cs typeface="Courier New"/>
              </a:rPr>
              <a:t>&gt;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-add ~/.</a:t>
            </a:r>
            <a:r>
              <a:rPr lang="en-US" sz="2600" dirty="0" err="1" smtClean="0">
                <a:solidFill>
                  <a:srgbClr val="FFFFFF"/>
                </a:solidFill>
                <a:latin typeface="Courier New"/>
                <a:cs typeface="Courier New"/>
              </a:rPr>
              <a:t>ssh</a:t>
            </a:r>
            <a:r>
              <a:rPr lang="en-US" sz="2600" dirty="0" smtClean="0">
                <a:solidFill>
                  <a:srgbClr val="FFFFFF"/>
                </a:solidFill>
                <a:latin typeface="Courier New"/>
                <a:cs typeface="Courier New"/>
              </a:rPr>
              <a:t>/</a:t>
            </a:r>
            <a:r>
              <a:rPr lang="en-US" sz="2600" dirty="0" err="1" smtClean="0">
                <a:solidFill>
                  <a:srgbClr val="FFFFFF"/>
                </a:solidFill>
                <a:latin typeface="Courier New"/>
                <a:cs typeface="Courier New"/>
              </a:rPr>
              <a:t>id_geni_ssh_rsa</a:t>
            </a:r>
            <a:endParaRPr lang="en-US" sz="2600" dirty="0" smtClean="0">
              <a:solidFill>
                <a:srgbClr val="FFFFFF"/>
              </a:solidFill>
              <a:latin typeface="Courier New"/>
              <a:cs typeface="Courier New"/>
            </a:endParaRPr>
          </a:p>
          <a:p>
            <a:pPr>
              <a:buFont typeface="Lucida Grande"/>
              <a:buChar char="&gt;"/>
            </a:pPr>
            <a:endParaRPr lang="en-US" sz="2400" dirty="0">
              <a:latin typeface="Courier New"/>
              <a:cs typeface="Courier New"/>
            </a:endParaRPr>
          </a:p>
        </p:txBody>
      </p:sp>
      <p:grpSp>
        <p:nvGrpSpPr>
          <p:cNvPr id="6" name="Group 5"/>
          <p:cNvGrpSpPr/>
          <p:nvPr/>
        </p:nvGrpSpPr>
        <p:grpSpPr>
          <a:xfrm>
            <a:off x="220622" y="178077"/>
            <a:ext cx="452517" cy="452517"/>
            <a:chOff x="-1175162" y="3269829"/>
            <a:chExt cx="452517" cy="452517"/>
          </a:xfrm>
        </p:grpSpPr>
        <p:sp>
          <p:nvSpPr>
            <p:cNvPr id="7" name="Oval 6"/>
            <p:cNvSpPr/>
            <p:nvPr/>
          </p:nvSpPr>
          <p:spPr>
            <a:xfrm>
              <a:off x="-1175162" y="3269829"/>
              <a:ext cx="452517" cy="452517"/>
            </a:xfrm>
            <a:prstGeom prst="ellipse">
              <a:avLst/>
            </a:prstGeom>
            <a:solidFill>
              <a:srgbClr val="FFD89E"/>
            </a:solid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8" name="TextBox 7"/>
            <p:cNvSpPr txBox="1"/>
            <p:nvPr/>
          </p:nvSpPr>
          <p:spPr>
            <a:xfrm>
              <a:off x="-1111120" y="3279853"/>
              <a:ext cx="327308" cy="400110"/>
            </a:xfrm>
            <a:prstGeom prst="rect">
              <a:avLst/>
            </a:prstGeom>
            <a:noFill/>
          </p:spPr>
          <p:txBody>
            <a:bodyPr wrap="none" rtlCol="0">
              <a:spAutoFit/>
            </a:bodyPr>
            <a:lstStyle/>
            <a:p>
              <a:r>
                <a:rPr lang="en-US" sz="2000" b="1" dirty="0" smtClean="0"/>
                <a:t>2</a:t>
              </a:r>
              <a:endParaRPr lang="en-US" sz="2000" b="1" dirty="0"/>
            </a:p>
          </p:txBody>
        </p:sp>
      </p:grpSp>
    </p:spTree>
    <p:extLst>
      <p:ext uri="{BB962C8B-B14F-4D97-AF65-F5344CB8AC3E}">
        <p14:creationId xmlns:p14="http://schemas.microsoft.com/office/powerpoint/2010/main" val="237863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gen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geni.potx</Template>
  <TotalTime>100210</TotalTime>
  <Words>3148</Words>
  <Application>Microsoft Macintosh PowerPoint</Application>
  <PresentationFormat>On-screen Show (4:3)</PresentationFormat>
  <Paragraphs>790</Paragraphs>
  <Slides>48</Slides>
  <Notes>40</Notes>
  <HiddenSlides>28</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geni</vt:lpstr>
      <vt:lpstr>Custom Design</vt:lpstr>
      <vt:lpstr>Lab Zero: A First Experiment using  GENI and FIRE</vt:lpstr>
      <vt:lpstr>Hands On Exercise</vt:lpstr>
      <vt:lpstr>Experiment Workflow</vt:lpstr>
      <vt:lpstr>Jacks and jFed are …</vt:lpstr>
      <vt:lpstr>Experiment Workflow</vt:lpstr>
      <vt:lpstr>Part I:  Establish Management Environment</vt:lpstr>
      <vt:lpstr>PowerPoint Presentation</vt:lpstr>
      <vt:lpstr>PowerPoint Presentation</vt:lpstr>
      <vt:lpstr>On your local machine…</vt:lpstr>
      <vt:lpstr>Part I continued: Obtain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Workflow</vt:lpstr>
      <vt:lpstr>Part II:  Execute Experiment</vt:lpstr>
      <vt:lpstr>PowerPoint Presentation</vt:lpstr>
      <vt:lpstr>PowerPoint Presentation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Workflow</vt:lpstr>
      <vt:lpstr>Finish</vt:lpstr>
      <vt:lpstr>PowerPoint Presentation</vt:lpstr>
      <vt:lpstr>Part III:  Finish Experiment</vt:lpstr>
      <vt:lpstr>Congratulations!</vt:lpstr>
      <vt:lpstr>PowerPoint Presentation</vt:lpstr>
      <vt:lpstr>Backups</vt:lpstr>
      <vt:lpstr>PowerPoint Presentation</vt:lpstr>
      <vt:lpstr>PowerPoint Presentation</vt:lpstr>
      <vt:lpstr>PowerPoint Presentation</vt:lpstr>
      <vt:lpstr>PowerPoint Presentation</vt:lpstr>
      <vt:lpstr>PowerPoint Presentation</vt:lpstr>
      <vt:lpstr>PowerPoint Presentation</vt:lpstr>
    </vt:vector>
  </TitlesOfParts>
  <Company>BBN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Available GENI Resources</dc:title>
  <dc:creator>Aaron Falk</dc:creator>
  <cp:lastModifiedBy>Niky Riga</cp:lastModifiedBy>
  <cp:revision>1171</cp:revision>
  <cp:lastPrinted>2014-06-05T20:05:43Z</cp:lastPrinted>
  <dcterms:created xsi:type="dcterms:W3CDTF">2011-03-04T20:37:51Z</dcterms:created>
  <dcterms:modified xsi:type="dcterms:W3CDTF">2015-07-06T07:12:22Z</dcterms:modified>
</cp:coreProperties>
</file>