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1" r:id="rId3"/>
    <p:sldId id="275" r:id="rId4"/>
    <p:sldId id="257" r:id="rId5"/>
    <p:sldId id="262" r:id="rId6"/>
    <p:sldId id="268" r:id="rId7"/>
    <p:sldId id="276" r:id="rId8"/>
    <p:sldId id="277" r:id="rId9"/>
    <p:sldId id="272" r:id="rId10"/>
    <p:sldId id="279" r:id="rId11"/>
    <p:sldId id="280" r:id="rId12"/>
    <p:sldId id="278" r:id="rId13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72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5F71442-BE2A-4816-B7AD-20634A6DE264}" type="datetimeFigureOut">
              <a:rPr lang="nl-BE" altLang="nl-BE"/>
              <a:pPr/>
              <a:t>8/07/2014</a:t>
            </a:fld>
            <a:endParaRPr lang="nl-BE" alt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D738BF4-FAF7-4DCA-9121-F8E2B6F5033D}" type="slidenum">
              <a:rPr lang="nl-BE" altLang="nl-BE"/>
              <a:pPr/>
              <a:t>‹#›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xmlns="" val="306046481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5CAC6D7-980A-466F-A30E-4D1A9DBA3E31}" type="datetimeFigureOut">
              <a:rPr lang="nl-BE" altLang="nl-BE"/>
              <a:pPr/>
              <a:t>8/07/2014</a:t>
            </a:fld>
            <a:endParaRPr lang="nl-BE" alt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B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79C92EE-F8C8-4469-BDBA-4851836ACD38}" type="slidenum">
              <a:rPr lang="nl-BE" altLang="nl-BE"/>
              <a:pPr/>
              <a:t>‹#›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xmlns="" val="319280342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Minds_logo_RGB_web_bi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063" y="333375"/>
            <a:ext cx="238125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509120"/>
            <a:ext cx="8208912" cy="1512167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2255852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dk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800">
              <a:solidFill>
                <a:schemeClr val="bg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BE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2780928"/>
            <a:ext cx="8280920" cy="1296144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CF5D92-500A-4DAA-B5E6-649B6E7321A6}" type="datetime1">
              <a:rPr lang="nl-BE" altLang="nl-BE"/>
              <a:pPr/>
              <a:t>8/07/2014</a:t>
            </a:fld>
            <a:endParaRPr lang="nl-BE" alt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15B7E-1FB5-4276-8E32-7D2CBA64A1C2}" type="slidenum">
              <a:rPr lang="nl-BE" altLang="nl-BE"/>
              <a:pPr/>
              <a:t>‹#›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xmlns="" val="239968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/>
          </p:cNvSpPr>
          <p:nvPr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pic>
        <p:nvPicPr>
          <p:cNvPr id="6" name="Picture 7" descr="iMinds_logo_RGB_web_bi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08725"/>
            <a:ext cx="10810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fld id="{5F494136-AB99-4050-92CA-B85C77AEE8A5}" type="slidenum">
              <a:rPr lang="nl-BE" altLang="nl-BE"/>
              <a:pPr/>
              <a:t>‹#›</a:t>
            </a:fld>
            <a:endParaRPr lang="nl-BE" altLang="nl-BE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2555875" y="6356350"/>
            <a:ext cx="1008063" cy="365125"/>
          </a:xfrm>
        </p:spPr>
        <p:txBody>
          <a:bodyPr/>
          <a:lstStyle>
            <a:lvl1pPr>
              <a:defRPr/>
            </a:lvl1pPr>
          </a:lstStyle>
          <a:p>
            <a:fld id="{5A20E264-7389-4D5C-A9CF-6EE17C286EC1}" type="datetime1">
              <a:rPr lang="nl-BE" altLang="nl-BE"/>
              <a:pPr/>
              <a:t>8/07/2014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xmlns="" val="4039659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/>
          </p:cNvSpPr>
          <p:nvPr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pic>
        <p:nvPicPr>
          <p:cNvPr id="6" name="Picture 7" descr="iMinds_logo_RGB_web_bi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08725"/>
            <a:ext cx="10810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fld id="{801DA7CA-723A-4BA3-8915-BA446B339A72}" type="slidenum">
              <a:rPr lang="nl-BE" altLang="nl-BE"/>
              <a:pPr/>
              <a:t>‹#›</a:t>
            </a:fld>
            <a:endParaRPr lang="nl-BE" altLang="nl-BE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2555875" y="6356350"/>
            <a:ext cx="1008063" cy="365125"/>
          </a:xfrm>
        </p:spPr>
        <p:txBody>
          <a:bodyPr/>
          <a:lstStyle>
            <a:lvl1pPr>
              <a:defRPr/>
            </a:lvl1pPr>
          </a:lstStyle>
          <a:p>
            <a:fld id="{D2A4A93B-4A3F-431C-A5AE-8A944CFDE512}" type="datetime1">
              <a:rPr lang="nl-BE" altLang="nl-BE"/>
              <a:pPr/>
              <a:t>8/07/2014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xmlns="" val="416654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/>
          </p:cNvSpPr>
          <p:nvPr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pic>
        <p:nvPicPr>
          <p:cNvPr id="6" name="Picture 7" descr="iMinds_logo_RGB_web_bi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08725"/>
            <a:ext cx="10810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555875" y="6356350"/>
            <a:ext cx="1008063" cy="365125"/>
          </a:xfrm>
        </p:spPr>
        <p:txBody>
          <a:bodyPr/>
          <a:lstStyle>
            <a:lvl1pPr>
              <a:defRPr/>
            </a:lvl1pPr>
          </a:lstStyle>
          <a:p>
            <a:fld id="{0F98CFC0-788D-40DB-9469-07C62C1B050C}" type="datetime1">
              <a:rPr lang="nl-BE" altLang="nl-BE"/>
              <a:pPr/>
              <a:t>8/07/2014</a:t>
            </a:fld>
            <a:endParaRPr lang="nl-BE" altLang="nl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fld id="{B71981CA-4963-42FE-9F55-75530DE5AD18}" type="slidenum">
              <a:rPr lang="nl-BE" altLang="nl-BE"/>
              <a:pPr/>
              <a:t>‹#›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xmlns="" val="3794256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nd diagonale hoek rechthoek 10"/>
          <p:cNvSpPr/>
          <p:nvPr/>
        </p:nvSpPr>
        <p:spPr>
          <a:xfrm>
            <a:off x="468313" y="3500438"/>
            <a:ext cx="8207375" cy="1873250"/>
          </a:xfrm>
          <a:prstGeom prst="round2DiagRect">
            <a:avLst/>
          </a:prstGeom>
          <a:solidFill>
            <a:schemeClr val="accent5">
              <a:lumMod val="5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 sz="180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pic>
        <p:nvPicPr>
          <p:cNvPr id="7" name="Picture 7" descr="iMinds_logo_RGB_web_bi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08725"/>
            <a:ext cx="10810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fld id="{F4686B4B-7DB4-4338-9A07-6AE62AD52B2B}" type="slidenum">
              <a:rPr lang="nl-BE" altLang="nl-BE"/>
              <a:pPr/>
              <a:t>‹#›</a:t>
            </a:fld>
            <a:endParaRPr lang="nl-BE" altLang="nl-BE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>
          <a:xfrm>
            <a:off x="2555875" y="6356350"/>
            <a:ext cx="1008063" cy="365125"/>
          </a:xfrm>
        </p:spPr>
        <p:txBody>
          <a:bodyPr/>
          <a:lstStyle>
            <a:lvl1pPr>
              <a:defRPr/>
            </a:lvl1pPr>
          </a:lstStyle>
          <a:p>
            <a:fld id="{BD94CDAF-CEA3-4CA7-93E6-64CEF13D2659}" type="datetime1">
              <a:rPr lang="nl-BE" altLang="nl-BE"/>
              <a:pPr/>
              <a:t>8/07/2014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xmlns="" val="276022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pic>
        <p:nvPicPr>
          <p:cNvPr id="7" name="Picture 7" descr="iMinds_logo_RGB_web_bi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08725"/>
            <a:ext cx="10810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fld id="{22015331-E9CB-4AFB-9A10-9D56176F1534}" type="slidenum">
              <a:rPr lang="nl-BE" altLang="nl-BE"/>
              <a:pPr/>
              <a:t>‹#›</a:t>
            </a:fld>
            <a:endParaRPr lang="nl-BE" altLang="nl-BE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>
          <a:xfrm>
            <a:off x="2555875" y="6356350"/>
            <a:ext cx="1008063" cy="365125"/>
          </a:xfrm>
        </p:spPr>
        <p:txBody>
          <a:bodyPr/>
          <a:lstStyle>
            <a:lvl1pPr>
              <a:defRPr/>
            </a:lvl1pPr>
          </a:lstStyle>
          <a:p>
            <a:fld id="{1614C248-CF31-468C-986D-67BA5116B418}" type="datetime1">
              <a:rPr lang="nl-BE" altLang="nl-BE"/>
              <a:pPr/>
              <a:t>8/07/2014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xmlns="" val="335506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pic>
        <p:nvPicPr>
          <p:cNvPr id="8" name="Picture 8" descr="iMinds_logo_RGB_web_bi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08725"/>
            <a:ext cx="10810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47813" y="6356350"/>
            <a:ext cx="1008062" cy="365125"/>
          </a:xfrm>
        </p:spPr>
        <p:txBody>
          <a:bodyPr/>
          <a:lstStyle>
            <a:lvl1pPr>
              <a:defRPr/>
            </a:lvl1pPr>
          </a:lstStyle>
          <a:p>
            <a:fld id="{BFCD9044-046C-4549-B219-91DA9E22CA28}" type="datetime1">
              <a:rPr lang="nl-BE" altLang="nl-BE"/>
              <a:pPr/>
              <a:t>8/07/2014</a:t>
            </a:fld>
            <a:endParaRPr lang="nl-BE" altLang="nl-B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fld id="{DA80033D-6110-4DEA-B263-93C1934839BE}" type="slidenum">
              <a:rPr lang="nl-BE" altLang="nl-BE"/>
              <a:pPr/>
              <a:t>‹#›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xmlns="" val="348300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 txBox="1">
            <a:spLocks/>
          </p:cNvSpPr>
          <p:nvPr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pic>
        <p:nvPicPr>
          <p:cNvPr id="5" name="Picture 9" descr="iMinds_logo_RGB_web_bi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08725"/>
            <a:ext cx="10810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fld id="{743B1A1F-6DA2-435E-98EC-4A0BDD4B4DEC}" type="slidenum">
              <a:rPr lang="nl-BE" altLang="nl-BE"/>
              <a:pPr/>
              <a:t>‹#›</a:t>
            </a:fld>
            <a:endParaRPr lang="nl-BE" altLang="nl-B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2555875" y="6356350"/>
            <a:ext cx="1008063" cy="365125"/>
          </a:xfrm>
        </p:spPr>
        <p:txBody>
          <a:bodyPr/>
          <a:lstStyle>
            <a:lvl1pPr>
              <a:defRPr/>
            </a:lvl1pPr>
          </a:lstStyle>
          <a:p>
            <a:fld id="{63EBB717-7074-4681-A004-C18339A0822B}" type="datetime1">
              <a:rPr lang="nl-BE" altLang="nl-BE"/>
              <a:pPr/>
              <a:t>8/07/2014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xmlns="" val="317487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/>
          </p:cNvSpPr>
          <p:nvPr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pic>
        <p:nvPicPr>
          <p:cNvPr id="4" name="Picture 7" descr="iMinds_logo_RGB_web_bi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08725"/>
            <a:ext cx="10810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fld id="{8C8812E2-79A1-495B-AD76-DC1F53F69BCD}" type="slidenum">
              <a:rPr lang="nl-BE" altLang="nl-BE"/>
              <a:pPr/>
              <a:t>‹#›</a:t>
            </a:fld>
            <a:endParaRPr lang="nl-BE" altLang="nl-B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2555875" y="6356350"/>
            <a:ext cx="1008063" cy="365125"/>
          </a:xfrm>
        </p:spPr>
        <p:txBody>
          <a:bodyPr/>
          <a:lstStyle>
            <a:lvl1pPr>
              <a:defRPr/>
            </a:lvl1pPr>
          </a:lstStyle>
          <a:p>
            <a:fld id="{67F1DCB8-AD10-4053-AE0A-BB64023064A3}" type="datetime1">
              <a:rPr lang="nl-BE" altLang="nl-BE"/>
              <a:pPr/>
              <a:t>8/07/2014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xmlns="" val="152723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pic>
        <p:nvPicPr>
          <p:cNvPr id="7" name="Picture 7" descr="iMinds_logo_RGB_web_bi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08725"/>
            <a:ext cx="10810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fld id="{EC5A0784-0B3C-4A53-A6B6-936E96DA6904}" type="slidenum">
              <a:rPr lang="nl-BE" altLang="nl-BE"/>
              <a:pPr/>
              <a:t>‹#›</a:t>
            </a:fld>
            <a:endParaRPr lang="nl-BE" altLang="nl-BE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>
          <a:xfrm>
            <a:off x="2555875" y="6356350"/>
            <a:ext cx="1008063" cy="365125"/>
          </a:xfrm>
        </p:spPr>
        <p:txBody>
          <a:bodyPr/>
          <a:lstStyle>
            <a:lvl1pPr>
              <a:defRPr/>
            </a:lvl1pPr>
          </a:lstStyle>
          <a:p>
            <a:fld id="{D019A8E6-B412-445D-BE9E-E248EB0923CD}" type="datetime1">
              <a:rPr lang="nl-BE" altLang="nl-BE"/>
              <a:pPr/>
              <a:t>8/07/2014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xmlns="" val="3362036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pic>
        <p:nvPicPr>
          <p:cNvPr id="7" name="Picture 7" descr="iMinds_logo_RGB_web_bi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08725"/>
            <a:ext cx="10810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fld id="{DBA68DDE-A335-4A21-B55C-FCA6B5854E47}" type="slidenum">
              <a:rPr lang="nl-BE" altLang="nl-BE"/>
              <a:pPr/>
              <a:t>‹#›</a:t>
            </a:fld>
            <a:endParaRPr lang="nl-BE" altLang="nl-BE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>
          <a:xfrm>
            <a:off x="2555875" y="6356350"/>
            <a:ext cx="1008063" cy="365125"/>
          </a:xfrm>
        </p:spPr>
        <p:txBody>
          <a:bodyPr/>
          <a:lstStyle>
            <a:lvl1pPr>
              <a:defRPr/>
            </a:lvl1pPr>
          </a:lstStyle>
          <a:p>
            <a:fld id="{16229BE1-0AB2-4C07-87A6-55E3ACE96295}" type="datetime1">
              <a:rPr lang="nl-BE" altLang="nl-BE"/>
              <a:pPr/>
              <a:t>8/07/2014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xmlns="" val="373093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Klik om de stijl te bewerken</a:t>
            </a:r>
            <a:endParaRPr lang="nl-BE" altLang="nl-BE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Klik om de modelstijlen te bewerken</a:t>
            </a:r>
          </a:p>
          <a:p>
            <a:pPr lvl="1"/>
            <a:r>
              <a:rPr lang="nl-NL" altLang="nl-BE" smtClean="0"/>
              <a:t>Tweede niveau</a:t>
            </a:r>
          </a:p>
          <a:p>
            <a:pPr lvl="2"/>
            <a:r>
              <a:rPr lang="nl-NL" altLang="nl-BE" smtClean="0"/>
              <a:t>Derde niveau</a:t>
            </a:r>
          </a:p>
          <a:p>
            <a:pPr lvl="3"/>
            <a:r>
              <a:rPr lang="nl-NL" altLang="nl-BE" smtClean="0"/>
              <a:t>Vierde niveau</a:t>
            </a:r>
          </a:p>
          <a:p>
            <a:pPr lvl="4"/>
            <a:r>
              <a:rPr lang="nl-NL" altLang="nl-BE" smtClean="0"/>
              <a:t>Vijfde niveau</a:t>
            </a:r>
            <a:endParaRPr lang="nl-BE" altLang="nl-B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FC83BBA3-5FEE-4633-AAD3-927F97046335}" type="datetime1">
              <a:rPr lang="nl-BE" altLang="nl-BE"/>
              <a:pPr/>
              <a:t>8/07/2014</a:t>
            </a:fld>
            <a:endParaRPr lang="nl-BE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0498955-D428-489D-A682-4E244CBFC606}" type="slidenum">
              <a:rPr lang="nl-BE" altLang="nl-BE"/>
              <a:pPr/>
              <a:t>‹#›</a:t>
            </a:fld>
            <a:endParaRPr lang="nl-BE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52525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525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525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525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525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 kern="1200">
          <a:solidFill>
            <a:srgbClr val="52525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rgbClr val="525252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rgbClr val="525252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rgbClr val="525252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 kern="1200">
          <a:solidFill>
            <a:srgbClr val="525252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doc.ilabt.iminds.be/fgre/tutorials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am.wilab2.ilabt.iminds.be:4000/index_ipv6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jdelijke aanduiding voor datum 3"/>
          <p:cNvSpPr>
            <a:spLocks noGrp="1"/>
          </p:cNvSpPr>
          <p:nvPr>
            <p:ph type="dt" sz="quarter" idx="429496729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1A484D3-6D47-48E6-87ED-F84749EE4820}" type="datetime1">
              <a:rPr lang="nl-BE" altLang="nl-BE" sz="1200">
                <a:solidFill>
                  <a:schemeClr val="tx2"/>
                </a:solidFill>
                <a:cs typeface="Arial" pitchFamily="34" charset="0"/>
              </a:rPr>
              <a:pPr eaLnBrk="1" hangingPunct="1"/>
              <a:t>8/07/2014</a:t>
            </a:fld>
            <a:endParaRPr lang="nl-BE" altLang="nl-BE" sz="120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6388" name="Tijdelijke aanduiding voor dianummer 4"/>
          <p:cNvSpPr>
            <a:spLocks noGrp="1"/>
          </p:cNvSpPr>
          <p:nvPr>
            <p:ph type="sldNum" sz="quarter" idx="429496729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7E07B8A-BC45-452E-831C-6B3AFCE32197}" type="slidenum">
              <a:rPr lang="nl-BE" altLang="nl-BE" sz="1200">
                <a:solidFill>
                  <a:schemeClr val="tx2"/>
                </a:solidFill>
                <a:cs typeface="Arial" pitchFamily="34" charset="0"/>
              </a:rPr>
              <a:pPr eaLnBrk="1" hangingPunct="1"/>
              <a:t>1</a:t>
            </a:fld>
            <a:endParaRPr lang="nl-BE" altLang="nl-BE" sz="120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4508500"/>
            <a:ext cx="8568183" cy="1512888"/>
          </a:xfrm>
        </p:spPr>
        <p:txBody>
          <a:bodyPr/>
          <a:lstStyle/>
          <a:p>
            <a:r>
              <a:rPr lang="nl-NL" altLang="nl-BE" dirty="0" smtClean="0">
                <a:solidFill>
                  <a:srgbClr val="525252"/>
                </a:solidFill>
                <a:ea typeface="ＭＳ Ｐゴシック" pitchFamily="34" charset="-128"/>
              </a:rPr>
              <a:t>FGRE </a:t>
            </a:r>
            <a:r>
              <a:rPr lang="nl-NL" altLang="nl-BE" dirty="0" err="1" smtClean="0">
                <a:solidFill>
                  <a:srgbClr val="525252"/>
                </a:solidFill>
                <a:ea typeface="ＭＳ Ｐゴシック" pitchFamily="34" charset="-128"/>
              </a:rPr>
              <a:t>Wireless</a:t>
            </a:r>
            <a:r>
              <a:rPr lang="nl-NL" altLang="nl-BE" dirty="0" smtClean="0">
                <a:solidFill>
                  <a:srgbClr val="525252"/>
                </a:solidFill>
                <a:ea typeface="ＭＳ Ｐゴシック" pitchFamily="34" charset="-128"/>
              </a:rPr>
              <a:t> tutorial</a:t>
            </a:r>
            <a:endParaRPr lang="nl-BE" altLang="nl-BE" dirty="0" smtClean="0">
              <a:solidFill>
                <a:srgbClr val="525252"/>
              </a:solidFill>
              <a:ea typeface="ＭＳ Ｐゴシック" pitchFamily="34" charset="-128"/>
            </a:endParaRPr>
          </a:p>
        </p:txBody>
      </p:sp>
      <p:pic>
        <p:nvPicPr>
          <p:cNvPr id="5" name="Picture 2" descr="http://nitlab.inf.uth.gr/NITlab/logos/UTH_LOGO_LAYER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4664"/>
            <a:ext cx="720080" cy="9464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Step-by-step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785395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http://doc.ilabt.iminds.be/fgre/tutorials.html</a:t>
            </a:r>
            <a:endParaRPr lang="en-US" dirty="0" smtClean="0"/>
          </a:p>
          <a:p>
            <a:r>
              <a:rPr lang="en-US" dirty="0" smtClean="0"/>
              <a:t>Swap in 3 nodes with jFed</a:t>
            </a:r>
          </a:p>
          <a:p>
            <a:pPr lvl="1"/>
            <a:r>
              <a:rPr lang="en-US" sz="2000" dirty="0" smtClean="0"/>
              <a:t>Choose Wireless nodes </a:t>
            </a:r>
          </a:p>
          <a:p>
            <a:pPr lvl="1"/>
            <a:r>
              <a:rPr lang="en-US" sz="2000" dirty="0" smtClean="0"/>
              <a:t>Choose </a:t>
            </a:r>
            <a:r>
              <a:rPr lang="en-US" sz="2000" b="1" dirty="0" smtClean="0"/>
              <a:t>specific</a:t>
            </a:r>
            <a:r>
              <a:rPr lang="en-US" sz="2000" dirty="0" smtClean="0"/>
              <a:t> node</a:t>
            </a:r>
          </a:p>
          <a:p>
            <a:pPr lvl="1"/>
            <a:r>
              <a:rPr lang="en-US" sz="2000" dirty="0" smtClean="0"/>
              <a:t>2 fixed / 1 mobile (see table)</a:t>
            </a:r>
          </a:p>
          <a:p>
            <a:r>
              <a:rPr lang="en-US" dirty="0" smtClean="0"/>
              <a:t>Set up wireless AP on robot</a:t>
            </a:r>
          </a:p>
          <a:p>
            <a:pPr lvl="1"/>
            <a:r>
              <a:rPr lang="en-US" sz="2000" i="1" dirty="0" err="1" smtClean="0"/>
              <a:t>nano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hostapd.conf</a:t>
            </a:r>
            <a:r>
              <a:rPr lang="en-US" sz="2000" i="1" dirty="0" smtClean="0"/>
              <a:t>  </a:t>
            </a:r>
            <a:r>
              <a:rPr lang="en-US" sz="2000" dirty="0" smtClean="0"/>
              <a:t>( see table )</a:t>
            </a:r>
            <a:endParaRPr lang="en-US" sz="2000" i="1" dirty="0" smtClean="0"/>
          </a:p>
          <a:p>
            <a:pPr lvl="1"/>
            <a:r>
              <a:rPr lang="en-US" sz="2000" i="1" dirty="0" err="1" smtClean="0"/>
              <a:t>hostapd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hostapd.conf</a:t>
            </a:r>
            <a:r>
              <a:rPr lang="en-US" sz="2000" i="1" dirty="0" smtClean="0"/>
              <a:t> &amp; </a:t>
            </a:r>
            <a:endParaRPr lang="en-US" sz="2000" dirty="0" smtClean="0"/>
          </a:p>
          <a:p>
            <a:pPr lvl="1"/>
            <a:r>
              <a:rPr lang="en-US" sz="2000" i="1" dirty="0" err="1" smtClean="0"/>
              <a:t>ifconfig</a:t>
            </a:r>
            <a:r>
              <a:rPr lang="en-US" sz="2000" i="1" dirty="0" smtClean="0"/>
              <a:t> wlan0 192.168.</a:t>
            </a:r>
            <a:r>
              <a:rPr lang="en-US" sz="2000" b="1" i="1" dirty="0" smtClean="0"/>
              <a:t>X</a:t>
            </a:r>
            <a:r>
              <a:rPr lang="en-US" sz="2000" i="1" dirty="0" smtClean="0"/>
              <a:t>.1/24 up </a:t>
            </a:r>
            <a:r>
              <a:rPr lang="en-US" sz="2000" dirty="0" smtClean="0"/>
              <a:t>(</a:t>
            </a:r>
            <a:r>
              <a:rPr lang="en-US" sz="2000" b="1" dirty="0" smtClean="0"/>
              <a:t>X</a:t>
            </a:r>
            <a:r>
              <a:rPr lang="en-US" sz="2000" dirty="0" smtClean="0"/>
              <a:t> = group number)</a:t>
            </a:r>
          </a:p>
          <a:p>
            <a:r>
              <a:rPr lang="en-US" dirty="0" smtClean="0"/>
              <a:t>Connect to AP from fixed node</a:t>
            </a:r>
          </a:p>
          <a:p>
            <a:pPr lvl="1"/>
            <a:r>
              <a:rPr lang="en-US" sz="2000" i="1" dirty="0" err="1" smtClean="0"/>
              <a:t>iwconfig</a:t>
            </a:r>
            <a:r>
              <a:rPr lang="en-US" sz="2000" i="1" dirty="0" smtClean="0"/>
              <a:t> wlan0 mode managed; </a:t>
            </a:r>
            <a:r>
              <a:rPr lang="en-US" sz="2000" i="1" dirty="0" err="1" smtClean="0"/>
              <a:t>iwconfig</a:t>
            </a:r>
            <a:r>
              <a:rPr lang="en-US" sz="2000" i="1" dirty="0" smtClean="0"/>
              <a:t> wlan0 </a:t>
            </a:r>
            <a:r>
              <a:rPr lang="en-US" sz="2000" i="1" dirty="0" err="1" smtClean="0"/>
              <a:t>essid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group</a:t>
            </a:r>
            <a:r>
              <a:rPr lang="en-US" sz="2000" b="1" i="1" dirty="0" err="1" smtClean="0"/>
              <a:t>X</a:t>
            </a:r>
            <a:endParaRPr lang="en-US" sz="2000" b="1" i="1" dirty="0" smtClean="0"/>
          </a:p>
          <a:p>
            <a:pPr lvl="1"/>
            <a:r>
              <a:rPr lang="en-US" sz="2000" i="1" dirty="0" err="1" smtClean="0"/>
              <a:t>ifconfig</a:t>
            </a:r>
            <a:r>
              <a:rPr lang="en-US" sz="2000" i="1" dirty="0" smtClean="0"/>
              <a:t> wlan0 </a:t>
            </a:r>
            <a:r>
              <a:rPr lang="en-US" sz="2000" i="1" dirty="0" smtClean="0"/>
              <a:t>192.168.</a:t>
            </a:r>
            <a:r>
              <a:rPr lang="en-US" sz="2000" b="1" i="1" dirty="0" smtClean="0"/>
              <a:t>X</a:t>
            </a:r>
            <a:r>
              <a:rPr lang="en-US" sz="2000" i="1" dirty="0" smtClean="0"/>
              <a:t>.10/24 </a:t>
            </a:r>
            <a:r>
              <a:rPr lang="en-US" sz="2000" i="1" dirty="0" smtClean="0"/>
              <a:t>up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CFC0-788D-40DB-9469-07C62C1B050C}" type="datetime1">
              <a:rPr lang="nl-BE" altLang="nl-BE" smtClean="0"/>
              <a:pPr/>
              <a:t>8/07/2014</a:t>
            </a:fld>
            <a:endParaRPr lang="nl-BE" alt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1981CA-4963-42FE-9F55-75530DE5AD18}" type="slidenum">
              <a:rPr lang="nl-BE" altLang="nl-BE" smtClean="0"/>
              <a:pPr/>
              <a:t>10</a:t>
            </a:fld>
            <a:endParaRPr lang="nl-BE" alt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Step-by-step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iperf server on AP (robot)</a:t>
            </a:r>
          </a:p>
          <a:p>
            <a:pPr lvl="1"/>
            <a:r>
              <a:rPr lang="en-US" i="1" dirty="0" smtClean="0"/>
              <a:t>iperf –s –u –</a:t>
            </a:r>
            <a:r>
              <a:rPr lang="en-US" i="1" dirty="0" err="1" smtClean="0"/>
              <a:t>i</a:t>
            </a:r>
            <a:r>
              <a:rPr lang="en-US" i="1" dirty="0" smtClean="0"/>
              <a:t> 1</a:t>
            </a:r>
          </a:p>
          <a:p>
            <a:r>
              <a:rPr lang="en-US" dirty="0" smtClean="0"/>
              <a:t>Start iperf client on fixed node</a:t>
            </a:r>
          </a:p>
          <a:p>
            <a:pPr lvl="1"/>
            <a:r>
              <a:rPr lang="en-US" i="1" dirty="0" smtClean="0"/>
              <a:t>iperf –u –c 192.168.</a:t>
            </a:r>
            <a:r>
              <a:rPr lang="en-US" b="1" i="1" dirty="0" smtClean="0"/>
              <a:t>X</a:t>
            </a:r>
            <a:r>
              <a:rPr lang="en-US" i="1" dirty="0" smtClean="0"/>
              <a:t>.1 –b </a:t>
            </a:r>
            <a:r>
              <a:rPr lang="en-US" b="1" i="1" dirty="0" smtClean="0"/>
              <a:t>40M</a:t>
            </a:r>
            <a:r>
              <a:rPr lang="en-US" i="1" dirty="0" smtClean="0"/>
              <a:t> –</a:t>
            </a:r>
            <a:r>
              <a:rPr lang="en-US" i="1" dirty="0" err="1" smtClean="0"/>
              <a:t>i</a:t>
            </a:r>
            <a:r>
              <a:rPr lang="en-US" i="1" dirty="0" smtClean="0"/>
              <a:t> 1 </a:t>
            </a:r>
            <a:r>
              <a:rPr lang="en-US" b="1" i="1" dirty="0" smtClean="0"/>
              <a:t>–t 60000 &amp;</a:t>
            </a:r>
          </a:p>
          <a:p>
            <a:r>
              <a:rPr lang="en-US" dirty="0" smtClean="0"/>
              <a:t>Check if everything is working OK</a:t>
            </a:r>
            <a:br>
              <a:rPr lang="en-US" dirty="0" smtClean="0"/>
            </a:br>
            <a:endParaRPr lang="en-US" dirty="0" smtClean="0"/>
          </a:p>
          <a:p>
            <a:r>
              <a:rPr lang="en-US" sz="2400" dirty="0" smtClean="0">
                <a:hlinkClick r:id="rId2"/>
              </a:rPr>
              <a:t>http://am.wilab2.ilabt.iminds.be:4000/index_ipv6.html</a:t>
            </a:r>
            <a:endParaRPr lang="en-US" sz="2400" dirty="0" smtClean="0"/>
          </a:p>
          <a:p>
            <a:r>
              <a:rPr lang="en-US" dirty="0" smtClean="0"/>
              <a:t>Undock the robot ( no SSH anymore)</a:t>
            </a:r>
          </a:p>
          <a:p>
            <a:r>
              <a:rPr lang="en-US" dirty="0" smtClean="0"/>
              <a:t>Drive around and see the impact on throughput</a:t>
            </a:r>
          </a:p>
          <a:p>
            <a:r>
              <a:rPr lang="en-US" dirty="0" smtClean="0"/>
              <a:t>If you lose the connection -&gt; Dock again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CFC0-788D-40DB-9469-07C62C1B050C}" type="datetime1">
              <a:rPr lang="nl-BE" altLang="nl-BE" smtClean="0"/>
              <a:pPr/>
              <a:t>8/07/2014</a:t>
            </a:fld>
            <a:endParaRPr lang="nl-BE" alt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1981CA-4963-42FE-9F55-75530DE5AD18}" type="slidenum">
              <a:rPr lang="nl-BE" altLang="nl-BE" smtClean="0"/>
              <a:pPr/>
              <a:t>11</a:t>
            </a:fld>
            <a:endParaRPr lang="nl-BE" alt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Groups (2 or 3 persons/group)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11558" y="1340764"/>
          <a:ext cx="7416825" cy="3124200"/>
        </p:xfrm>
        <a:graphic>
          <a:graphicData uri="http://schemas.openxmlformats.org/drawingml/2006/table">
            <a:tbl>
              <a:tblPr/>
              <a:tblGrid>
                <a:gridCol w="1245652"/>
                <a:gridCol w="1100327"/>
                <a:gridCol w="980953"/>
                <a:gridCol w="1204131"/>
                <a:gridCol w="1536305"/>
                <a:gridCol w="1349457"/>
              </a:tblGrid>
              <a:tr h="3240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Account</a:t>
                      </a:r>
                      <a:endParaRPr lang="en-US" sz="25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Channel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Mode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client</a:t>
                      </a:r>
                      <a:endParaRPr lang="en-US" sz="25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i="0" u="none" strike="noStrike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ap</a:t>
                      </a:r>
                      <a:endParaRPr lang="en-US" sz="25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backup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240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demo2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zotacD3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mobile2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zotacB3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240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demo4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zotacC2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mobile4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zotacC3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demo5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zotacD1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mobile5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zotacD2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24037">
                <a:tc>
                  <a:txBody>
                    <a:bodyPr/>
                    <a:lstStyle/>
                    <a:p>
                      <a:pPr algn="ctr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0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demo7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zotacE1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mobile7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zotacF2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240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demo10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zotacF1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mobile10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zotacG2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0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demo13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zotacH2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mobile13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zotacH3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CFC0-788D-40DB-9469-07C62C1B050C}" type="datetime1">
              <a:rPr lang="nl-BE" altLang="nl-BE" smtClean="0"/>
              <a:pPr/>
              <a:t>8/07/2014</a:t>
            </a:fld>
            <a:endParaRPr lang="nl-BE" alt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1981CA-4963-42FE-9F55-75530DE5AD18}" type="slidenum">
              <a:rPr lang="nl-BE" altLang="nl-BE" smtClean="0"/>
              <a:pPr/>
              <a:t>12</a:t>
            </a:fld>
            <a:endParaRPr lang="nl-BE" alt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FGRE Wireless 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1 : </a:t>
            </a:r>
          </a:p>
          <a:p>
            <a:pPr lvl="1"/>
            <a:r>
              <a:rPr lang="en-US" dirty="0" err="1" smtClean="0"/>
              <a:t>WiFi</a:t>
            </a:r>
            <a:r>
              <a:rPr lang="en-US" dirty="0" smtClean="0"/>
              <a:t> experiment @ iMinds w-iLab.t</a:t>
            </a:r>
          </a:p>
          <a:p>
            <a:pPr lvl="1"/>
            <a:r>
              <a:rPr lang="en-US" dirty="0" smtClean="0"/>
              <a:t>Including mobile nodes</a:t>
            </a:r>
          </a:p>
          <a:p>
            <a:pPr lvl="1"/>
            <a:r>
              <a:rPr lang="en-US" dirty="0" smtClean="0"/>
              <a:t>Throughput tests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Part 2 :</a:t>
            </a:r>
          </a:p>
          <a:p>
            <a:pPr lvl="1"/>
            <a:r>
              <a:rPr lang="en-US" dirty="0" err="1" smtClean="0"/>
              <a:t>WiMAX</a:t>
            </a:r>
            <a:r>
              <a:rPr lang="en-US" dirty="0" smtClean="0"/>
              <a:t> tutorial @ UTH </a:t>
            </a:r>
            <a:r>
              <a:rPr lang="en-US" dirty="0" err="1" smtClean="0"/>
              <a:t>Nitos</a:t>
            </a:r>
            <a:endParaRPr lang="en-US" dirty="0" smtClean="0"/>
          </a:p>
          <a:p>
            <a:pPr lvl="1"/>
            <a:r>
              <a:rPr lang="en-US" dirty="0" smtClean="0"/>
              <a:t>Channel quality measurements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CFC0-788D-40DB-9469-07C62C1B050C}" type="datetime1">
              <a:rPr lang="nl-BE" altLang="nl-BE" smtClean="0"/>
              <a:pPr/>
              <a:t>8/07/2014</a:t>
            </a:fld>
            <a:endParaRPr lang="nl-BE" alt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1981CA-4963-42FE-9F55-75530DE5AD18}" type="slidenum">
              <a:rPr lang="nl-BE" altLang="nl-BE" smtClean="0"/>
              <a:pPr/>
              <a:t>2</a:t>
            </a:fld>
            <a:endParaRPr lang="nl-BE" alt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</a:t>
            </a:r>
            <a:r>
              <a:rPr lang="en-US" dirty="0" err="1" smtClean="0"/>
              <a:t>WiFi</a:t>
            </a:r>
            <a:r>
              <a:rPr lang="en-US" dirty="0" smtClean="0"/>
              <a:t> @ w-iLab.t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981CA-4963-42FE-9F55-75530DE5AD18}" type="slidenum">
              <a:rPr lang="nl-BE" altLang="nl-BE" smtClean="0"/>
              <a:pPr/>
              <a:t>3</a:t>
            </a:fld>
            <a:endParaRPr lang="nl-BE" alt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8CFC0-788D-40DB-9469-07C62C1B050C}" type="datetime1">
              <a:rPr lang="nl-BE" altLang="nl-BE" smtClean="0"/>
              <a:pPr/>
              <a:t>8/07/2014</a:t>
            </a:fld>
            <a:endParaRPr lang="nl-BE" alt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w-iLab.t</a:t>
            </a:r>
            <a:r>
              <a:rPr lang="nl-BE" dirty="0" smtClean="0"/>
              <a:t> Zwijnaarde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BE" dirty="0" smtClean="0"/>
          </a:p>
          <a:p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CFC0-788D-40DB-9469-07C62C1B050C}" type="datetime1">
              <a:rPr lang="nl-BE" altLang="nl-BE" smtClean="0"/>
              <a:pPr/>
              <a:t>8/07/2014</a:t>
            </a:fld>
            <a:endParaRPr lang="nl-BE" alt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1981CA-4963-42FE-9F55-75530DE5AD18}" type="slidenum">
              <a:rPr lang="nl-BE" altLang="nl-BE" smtClean="0"/>
              <a:pPr/>
              <a:t>4</a:t>
            </a:fld>
            <a:endParaRPr lang="nl-BE" altLang="nl-BE"/>
          </a:p>
        </p:txBody>
      </p:sp>
      <p:pic>
        <p:nvPicPr>
          <p:cNvPr id="6146" name="Picture 2" descr="http://am.wilab2.ilabt.iminds.be/status/testbed-open-room-Zwijnaarde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56" y="1628800"/>
            <a:ext cx="9097581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9174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961"/>
            <a:ext cx="8229600" cy="993775"/>
          </a:xfrm>
        </p:spPr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1340768"/>
            <a:ext cx="4474840" cy="4785395"/>
          </a:xfrm>
        </p:spPr>
        <p:txBody>
          <a:bodyPr/>
          <a:lstStyle/>
          <a:p>
            <a:r>
              <a:rPr lang="en-US" dirty="0" smtClean="0"/>
              <a:t>Embedded PC (</a:t>
            </a:r>
            <a:r>
              <a:rPr lang="en-US" dirty="0" err="1" smtClean="0"/>
              <a:t>Zotac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2x </a:t>
            </a:r>
            <a:r>
              <a:rPr lang="en-US" dirty="0" err="1" smtClean="0"/>
              <a:t>WiFi</a:t>
            </a:r>
            <a:r>
              <a:rPr lang="en-US" dirty="0" smtClean="0"/>
              <a:t> 802.11 a/b/g/n</a:t>
            </a:r>
          </a:p>
          <a:p>
            <a:pPr lvl="1"/>
            <a:r>
              <a:rPr lang="en-US" dirty="0" smtClean="0"/>
              <a:t>802.15.4 sensor node</a:t>
            </a:r>
          </a:p>
          <a:p>
            <a:pPr lvl="1"/>
            <a:r>
              <a:rPr lang="en-US" dirty="0" smtClean="0"/>
              <a:t>Bluetooth 3.0 EDR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CFC0-788D-40DB-9469-07C62C1B050C}" type="datetime1">
              <a:rPr lang="nl-BE" altLang="nl-BE" smtClean="0"/>
              <a:pPr/>
              <a:t>8/07/2014</a:t>
            </a:fld>
            <a:endParaRPr lang="nl-BE" alt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1981CA-4963-42FE-9F55-75530DE5AD18}" type="slidenum">
              <a:rPr lang="nl-BE" altLang="nl-BE" smtClean="0"/>
              <a:pPr/>
              <a:t>5</a:t>
            </a:fld>
            <a:endParaRPr lang="nl-BE" altLang="nl-BE"/>
          </a:p>
        </p:txBody>
      </p:sp>
      <p:pic>
        <p:nvPicPr>
          <p:cNvPr id="25602" name="Picture 2" descr="\\ibcnserv.intec.ugent.be\work\bvermeul\wilabt\IMG_7548.JPG"/>
          <p:cNvPicPr>
            <a:picLocks noChangeAspect="1" noChangeArrowheads="1"/>
          </p:cNvPicPr>
          <p:nvPr/>
        </p:nvPicPr>
        <p:blipFill>
          <a:blip r:embed="rId2" cstate="print"/>
          <a:srcRect l="14256" t="7759" r="38223" b="5685"/>
          <a:stretch>
            <a:fillRect/>
          </a:stretch>
        </p:blipFill>
        <p:spPr bwMode="auto">
          <a:xfrm>
            <a:off x="107504" y="1052736"/>
            <a:ext cx="4032448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CFC0-788D-40DB-9469-07C62C1B050C}" type="datetime1">
              <a:rPr lang="nl-BE" altLang="nl-BE" smtClean="0"/>
              <a:pPr/>
              <a:t>8/07/2014</a:t>
            </a:fld>
            <a:endParaRPr lang="nl-BE" alt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1981CA-4963-42FE-9F55-75530DE5AD18}" type="slidenum">
              <a:rPr lang="nl-BE" altLang="nl-BE" smtClean="0"/>
              <a:pPr/>
              <a:t>6</a:t>
            </a:fld>
            <a:endParaRPr lang="nl-BE" altLang="nl-BE"/>
          </a:p>
        </p:txBody>
      </p:sp>
      <p:pic>
        <p:nvPicPr>
          <p:cNvPr id="27650" name="Picture 2" descr="\\ibcnserv.intec.ugent.be\work\bvermeul\wilabt\IMG_7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8856984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nodes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CFC0-788D-40DB-9469-07C62C1B050C}" type="datetime1">
              <a:rPr lang="nl-BE" altLang="nl-BE" smtClean="0"/>
              <a:pPr/>
              <a:t>8/07/2014</a:t>
            </a:fld>
            <a:endParaRPr lang="nl-BE" alt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1981CA-4963-42FE-9F55-75530DE5AD18}" type="slidenum">
              <a:rPr lang="nl-BE" altLang="nl-BE" smtClean="0"/>
              <a:pPr/>
              <a:t>7</a:t>
            </a:fld>
            <a:endParaRPr lang="nl-BE" altLang="nl-BE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7" name="Picture 1" descr="G:\DCIM\100NCD50\DSC_0075.JPG"/>
          <p:cNvPicPr>
            <a:picLocks noChangeAspect="1" noChangeArrowheads="1"/>
          </p:cNvPicPr>
          <p:nvPr/>
        </p:nvPicPr>
        <p:blipFill>
          <a:blip r:embed="rId2" cstate="print"/>
          <a:srcRect l="16138" t="4993" r="35038"/>
          <a:stretch>
            <a:fillRect/>
          </a:stretch>
        </p:blipFill>
        <p:spPr bwMode="auto">
          <a:xfrm>
            <a:off x="4932040" y="620688"/>
            <a:ext cx="4074905" cy="5272141"/>
          </a:xfrm>
          <a:prstGeom prst="rect">
            <a:avLst/>
          </a:prstGeom>
          <a:noFill/>
        </p:spPr>
      </p:pic>
      <p:pic>
        <p:nvPicPr>
          <p:cNvPr id="14338" name="Picture 2" descr="G:\DCIM\100NCD50\DSC_0080.JPG"/>
          <p:cNvPicPr>
            <a:picLocks noChangeAspect="1" noChangeArrowheads="1"/>
          </p:cNvPicPr>
          <p:nvPr/>
        </p:nvPicPr>
        <p:blipFill>
          <a:blip r:embed="rId3" cstate="print"/>
          <a:srcRect l="16925"/>
          <a:stretch>
            <a:fillRect/>
          </a:stretch>
        </p:blipFill>
        <p:spPr bwMode="auto">
          <a:xfrm>
            <a:off x="107504" y="1844824"/>
            <a:ext cx="4678428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CFC0-788D-40DB-9469-07C62C1B050C}" type="datetime1">
              <a:rPr lang="nl-BE" altLang="nl-BE" smtClean="0"/>
              <a:pPr/>
              <a:t>8/07/2014</a:t>
            </a:fld>
            <a:endParaRPr lang="nl-BE" alt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1981CA-4963-42FE-9F55-75530DE5AD18}" type="slidenum">
              <a:rPr lang="nl-BE" altLang="nl-BE" smtClean="0"/>
              <a:pPr/>
              <a:t>8</a:t>
            </a:fld>
            <a:endParaRPr lang="nl-BE" altLang="nl-BE"/>
          </a:p>
        </p:txBody>
      </p:sp>
      <p:pic>
        <p:nvPicPr>
          <p:cNvPr id="35842" name="Picture 2" descr="G:\DCIM\100NCD50\DSC_0083.JPG"/>
          <p:cNvPicPr>
            <a:picLocks noChangeAspect="1" noChangeArrowheads="1"/>
          </p:cNvPicPr>
          <p:nvPr/>
        </p:nvPicPr>
        <p:blipFill>
          <a:blip r:embed="rId2" cstate="print"/>
          <a:srcRect l="29525" r="24800"/>
          <a:stretch>
            <a:fillRect/>
          </a:stretch>
        </p:blipFill>
        <p:spPr bwMode="auto">
          <a:xfrm>
            <a:off x="4967536" y="260648"/>
            <a:ext cx="4176464" cy="6079787"/>
          </a:xfrm>
          <a:prstGeom prst="rect">
            <a:avLst/>
          </a:prstGeom>
          <a:noFill/>
        </p:spPr>
      </p:pic>
      <p:pic>
        <p:nvPicPr>
          <p:cNvPr id="35843" name="Picture 3" descr="G:\DCIM\100NCD50\DSC_0086.JPG"/>
          <p:cNvPicPr>
            <a:picLocks noChangeAspect="1" noChangeArrowheads="1"/>
          </p:cNvPicPr>
          <p:nvPr/>
        </p:nvPicPr>
        <p:blipFill>
          <a:blip r:embed="rId3" cstate="print"/>
          <a:srcRect l="20863" t="9253" r="24800"/>
          <a:stretch>
            <a:fillRect/>
          </a:stretch>
        </p:blipFill>
        <p:spPr bwMode="auto">
          <a:xfrm>
            <a:off x="35496" y="836712"/>
            <a:ext cx="4344744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047"/>
            <a:ext cx="8229600" cy="993775"/>
          </a:xfrm>
        </p:spPr>
        <p:txBody>
          <a:bodyPr/>
          <a:lstStyle/>
          <a:p>
            <a:r>
              <a:rPr lang="en-US" dirty="0" smtClean="0"/>
              <a:t>Tutorial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CFC0-788D-40DB-9469-07C62C1B050C}" type="datetime1">
              <a:rPr lang="nl-BE" altLang="nl-BE" smtClean="0"/>
              <a:pPr/>
              <a:t>8/07/2014</a:t>
            </a:fld>
            <a:endParaRPr lang="nl-BE" alt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1981CA-4963-42FE-9F55-75530DE5AD18}" type="slidenum">
              <a:rPr lang="nl-BE" altLang="nl-BE" smtClean="0"/>
              <a:pPr/>
              <a:t>9</a:t>
            </a:fld>
            <a:endParaRPr lang="nl-BE" altLang="nl-BE"/>
          </a:p>
        </p:txBody>
      </p:sp>
      <p:pic>
        <p:nvPicPr>
          <p:cNvPr id="6" name="Picture 2" descr="D:\varia\Foto\werk\Zotac\2011-10-10 10.28.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3325" b="78636" l="23989" r="813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84" t="22179" r="18963" b="20958"/>
          <a:stretch/>
        </p:blipFill>
        <p:spPr bwMode="auto">
          <a:xfrm>
            <a:off x="539552" y="1340768"/>
            <a:ext cx="2864520" cy="213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023119"/>
            <a:ext cx="1179590" cy="302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71600" y="116713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11752" y="62068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 point</a:t>
            </a:r>
            <a:endParaRPr lang="en-US" dirty="0" smtClean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563888" y="1772816"/>
            <a:ext cx="3384376" cy="648072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99592" y="342900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iPerf</a:t>
            </a:r>
            <a:r>
              <a:rPr lang="en-US" dirty="0" smtClean="0"/>
              <a:t> </a:t>
            </a:r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64288" y="4047455"/>
            <a:ext cx="2195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iPerf</a:t>
            </a:r>
            <a:r>
              <a:rPr lang="en-US" dirty="0" smtClean="0"/>
              <a:t> </a:t>
            </a:r>
            <a:r>
              <a:rPr lang="en-US" dirty="0" smtClean="0"/>
              <a:t>server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1.86907E-6 C 0.05364 0.14642 0.10728 0.29285 -0.00279 0.35947 C -0.11286 0.42609 -0.54515 0.40481 -0.66008 0.39972 " pathEditMode="relative" ptsTypes="aaA">
                                      <p:cBhvr>
                                        <p:cTn id="4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2" grpId="0" build="allAtOnce"/>
      <p:bldP spid="15" grpId="0" build="allAtOnce"/>
      <p:bldP spid="16" grpId="0" build="allAtOnce"/>
    </p:bldLst>
  </p:timing>
</p:sld>
</file>

<file path=ppt/theme/theme1.xml><?xml version="1.0" encoding="utf-8"?>
<a:theme xmlns:a="http://schemas.openxmlformats.org/drawingml/2006/main" name="IMinds-IBCN_v1-2.1_pres_template_20140218">
  <a:themeElements>
    <a:clrScheme name="IBBT_set">
      <a:dk1>
        <a:sysClr val="windowText" lastClr="000000"/>
      </a:dk1>
      <a:lt1>
        <a:sysClr val="window" lastClr="FFFFFF"/>
      </a:lt1>
      <a:dk2>
        <a:srgbClr val="7F7F7F"/>
      </a:dk2>
      <a:lt2>
        <a:srgbClr val="EEECE1"/>
      </a:lt2>
      <a:accent1>
        <a:srgbClr val="E20177"/>
      </a:accent1>
      <a:accent2>
        <a:srgbClr val="262626"/>
      </a:accent2>
      <a:accent3>
        <a:srgbClr val="3F3F3F"/>
      </a:accent3>
      <a:accent4>
        <a:srgbClr val="7F7F7F"/>
      </a:accent4>
      <a:accent5>
        <a:srgbClr val="A5A5A5"/>
      </a:accent5>
      <a:accent6>
        <a:srgbClr val="BFBFBF"/>
      </a:accent6>
      <a:hlink>
        <a:srgbClr val="000000"/>
      </a:hlink>
      <a:folHlink>
        <a:srgbClr val="FE55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</TotalTime>
  <Words>255</Words>
  <Application>Microsoft Office PowerPoint</Application>
  <PresentationFormat>On-screen Show (4:3)</PresentationFormat>
  <Paragraphs>113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IMinds-IBCN_v1-2.1_pres_template_20140218</vt:lpstr>
      <vt:lpstr>FGRE Wireless tutorial</vt:lpstr>
      <vt:lpstr>FGRE Wireless Tutorial</vt:lpstr>
      <vt:lpstr>Part 1: WiFi @ w-iLab.t</vt:lpstr>
      <vt:lpstr>w-iLab.t Zwijnaarde</vt:lpstr>
      <vt:lpstr>Hardware</vt:lpstr>
      <vt:lpstr>Slide 6</vt:lpstr>
      <vt:lpstr>Mobile nodes</vt:lpstr>
      <vt:lpstr>Slide 8</vt:lpstr>
      <vt:lpstr>Tutorial</vt:lpstr>
      <vt:lpstr>Step-by-step</vt:lpstr>
      <vt:lpstr>Step-by-step (2)</vt:lpstr>
      <vt:lpstr>6 Groups (2 or 3 persons/group)</vt:lpstr>
    </vt:vector>
  </TitlesOfParts>
  <Company>UGent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Presenter Date</dc:title>
  <dc:creator>bvermeul</dc:creator>
  <cp:lastModifiedBy>Pieter Becue</cp:lastModifiedBy>
  <cp:revision>105</cp:revision>
  <dcterms:created xsi:type="dcterms:W3CDTF">2014-05-21T04:22:15Z</dcterms:created>
  <dcterms:modified xsi:type="dcterms:W3CDTF">2014-07-08T10:41:28Z</dcterms:modified>
</cp:coreProperties>
</file>