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322" r:id="rId4"/>
    <p:sldId id="323" r:id="rId5"/>
    <p:sldId id="260" r:id="rId6"/>
    <p:sldId id="262" r:id="rId7"/>
    <p:sldId id="261" r:id="rId8"/>
    <p:sldId id="264" r:id="rId9"/>
    <p:sldId id="278" r:id="rId10"/>
    <p:sldId id="279" r:id="rId11"/>
    <p:sldId id="280" r:id="rId12"/>
    <p:sldId id="283" r:id="rId13"/>
    <p:sldId id="284" r:id="rId14"/>
    <p:sldId id="285" r:id="rId15"/>
    <p:sldId id="321" r:id="rId16"/>
    <p:sldId id="291" r:id="rId17"/>
    <p:sldId id="292" r:id="rId18"/>
    <p:sldId id="293" r:id="rId19"/>
    <p:sldId id="294" r:id="rId20"/>
    <p:sldId id="295" r:id="rId21"/>
    <p:sldId id="296" r:id="rId22"/>
    <p:sldId id="315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20" r:id="rId33"/>
    <p:sldId id="316" r:id="rId34"/>
    <p:sldId id="317" r:id="rId35"/>
    <p:sldId id="319" r:id="rId36"/>
    <p:sldId id="309" r:id="rId37"/>
    <p:sldId id="310" r:id="rId38"/>
    <p:sldId id="311" r:id="rId39"/>
    <p:sldId id="312" r:id="rId40"/>
    <p:sldId id="313" r:id="rId41"/>
    <p:sldId id="314" r:id="rId42"/>
    <p:sldId id="324" r:id="rId43"/>
    <p:sldId id="26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B3B"/>
    <a:srgbClr val="F2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24" autoAdjust="0"/>
  </p:normalViewPr>
  <p:slideViewPr>
    <p:cSldViewPr snapToGrid="0" snapToObjects="1">
      <p:cViewPr varScale="1">
        <p:scale>
          <a:sx n="92" d="100"/>
          <a:sy n="92" d="100"/>
        </p:scale>
        <p:origin x="-1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FD2F3-91F1-A449-9340-C85A7DAB41FA}" type="datetimeFigureOut">
              <a:rPr lang="en-US" smtClean="0"/>
              <a:pPr/>
              <a:t>06/07/15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DF91-3764-A543-B4BE-2D371F83A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76200"/>
            <a:ext cx="1066799" cy="900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482600" y="6577013"/>
            <a:ext cx="330834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Sponsored by the National Science Foundation</a:t>
            </a:r>
          </a:p>
        </p:txBody>
      </p:sp>
      <p:pic>
        <p:nvPicPr>
          <p:cNvPr id="21" name="Shape 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87" y="6573838"/>
            <a:ext cx="280986" cy="26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447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057400" y="4495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56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4pPr>
            <a:lvl5pPr marL="20574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 rot="5400000">
            <a:off x="4695824" y="2105025"/>
            <a:ext cx="6324600" cy="2114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390524" y="66675"/>
            <a:ext cx="6324600" cy="6191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19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458200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152899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762500" y="1447800"/>
            <a:ext cx="4152899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/>
            </a:lvl1pPr>
            <a:lvl2pPr algn="r" rtl="0">
              <a:spcBef>
                <a:spcPts val="0"/>
              </a:spcBef>
              <a:spcAft>
                <a:spcPts val="0"/>
              </a:spcAft>
              <a:defRPr/>
            </a:lvl2pPr>
            <a:lvl3pPr algn="r" rtl="0">
              <a:spcBef>
                <a:spcPts val="0"/>
              </a:spcBef>
              <a:spcAft>
                <a:spcPts val="0"/>
              </a:spcAft>
              <a:defRPr/>
            </a:lvl3pPr>
            <a:lvl4pPr algn="r" rtl="0">
              <a:spcBef>
                <a:spcPts val="0"/>
              </a:spcBef>
              <a:spcAft>
                <a:spcPts val="0"/>
              </a:spcAft>
              <a:defRPr/>
            </a:lvl4pPr>
            <a:lvl5pPr algn="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2095499" y="-419100"/>
            <a:ext cx="5181600" cy="84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3400" y="76200"/>
            <a:ext cx="1066799" cy="900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485775" y="6589713"/>
            <a:ext cx="32003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Sponsored by the National Science Foundation</a:t>
            </a:r>
          </a:p>
        </p:txBody>
      </p:sp>
      <p:sp>
        <p:nvSpPr>
          <p:cNvPr id="12" name="Shape 12"/>
          <p:cNvSpPr/>
          <p:nvPr/>
        </p:nvSpPr>
        <p:spPr>
          <a:xfrm>
            <a:off x="8458200" y="6537325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458200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/>
            </a:lvl4pPr>
            <a:lvl5pPr marL="20574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3771900" y="6600825"/>
            <a:ext cx="2057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July 7</a:t>
            </a:r>
            <a:r>
              <a:rPr lang="en-US" sz="1000" b="0" i="0" u="none" strike="noStrike" cap="none" baseline="3000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0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Shape 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8287" y="6573838"/>
            <a:ext cx="280986" cy="2603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ytestbed/labwik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emmy9.casa.umass.edu/GEC-20/gimidev.tar.g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mmy9.casa.umass.edu/GEC-20/gimidev.tar.gz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eni-users@googlegroups.com" TargetMode="External"/><Relationship Id="rId3" Type="http://schemas.openxmlformats.org/officeDocument/2006/relationships/hyperlink" Target="http://omf.mytestbed.net/projects/labwik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ytestbed/labwiki_topology_plugin" TargetMode="Externa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ctrTitle"/>
          </p:nvPr>
        </p:nvSpPr>
        <p:spPr>
          <a:xfrm>
            <a:off x="356336" y="2565081"/>
            <a:ext cx="6738289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 err="1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LabWiki</a:t>
            </a:r>
            <a:r>
              <a:rPr lang="en-US" sz="4400" b="1" i="0" u="none" strike="noStrike" cap="none" baseline="0" dirty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baseline="0" dirty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 baseline="0" dirty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none" strike="noStrike" cap="none" baseline="0" dirty="0" smtClean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Complete </a:t>
            </a:r>
            <a:r>
              <a:rPr lang="en-US" sz="3200" b="1" i="0" u="none" strike="noStrike" cap="none" baseline="0" dirty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Experiment </a:t>
            </a:r>
            <a:r>
              <a:rPr lang="en-US" sz="3200" b="1" i="0" u="none" strike="noStrike" cap="none" baseline="0" dirty="0" smtClean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Lifecycle </a:t>
            </a:r>
            <a:r>
              <a:rPr lang="en-US" sz="3200" b="1" i="0" u="none" strike="noStrike" cap="none" baseline="0" dirty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in a Tool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4625" y="977900"/>
            <a:ext cx="1960474" cy="589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36" y="5452782"/>
            <a:ext cx="919629" cy="1093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582" y="5455850"/>
            <a:ext cx="1090666" cy="1090666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2360633" y="4940602"/>
            <a:ext cx="4550169" cy="1605914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Divya</a:t>
            </a:r>
            <a:r>
              <a:rPr lang="en-US" sz="2400" dirty="0" smtClean="0">
                <a:solidFill>
                  <a:schemeClr val="tx1"/>
                </a:solidFill>
              </a:rPr>
              <a:t> Bhat, Mike Zink,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Max </a:t>
            </a:r>
            <a:r>
              <a:rPr lang="en-US" sz="2400" dirty="0" err="1" smtClean="0"/>
              <a:t>Ott</a:t>
            </a:r>
            <a:r>
              <a:rPr lang="en-US" sz="2400" dirty="0" smtClean="0"/>
              <a:t>, Thierry </a:t>
            </a:r>
            <a:r>
              <a:rPr lang="en-US" sz="2400" dirty="0" err="1"/>
              <a:t>Rakotoarivelo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FGRE 2015,</a:t>
            </a:r>
            <a:endParaRPr lang="en-US" sz="2400" b="1" dirty="0" smtClean="0"/>
          </a:p>
          <a:p>
            <a:r>
              <a:rPr lang="en-US" sz="2400" dirty="0" smtClean="0"/>
              <a:t>July 07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2015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7217386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xmlns:p14="http://schemas.microsoft.com/office/powerpoint/2010/main" spd="slow" advTm="52006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 Educators</a:t>
            </a:r>
            <a:endParaRPr lang="en-US" sz="3200" i="0" u="none" strike="noStrike" cap="none" baseline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idx="1"/>
          </p:nvPr>
        </p:nvSpPr>
        <p:spPr>
          <a:xfrm>
            <a:off x="257638" y="1351160"/>
            <a:ext cx="4453449" cy="5278558"/>
          </a:xfrm>
        </p:spPr>
        <p:txBody>
          <a:bodyPr/>
          <a:lstStyle/>
          <a:p>
            <a:r>
              <a:rPr lang="en-US" sz="3200" dirty="0" smtClean="0"/>
              <a:t>Create Experiment Script (OEDL)</a:t>
            </a:r>
          </a:p>
          <a:p>
            <a:pPr lvl="1"/>
            <a:r>
              <a:rPr lang="en-US" sz="2800" dirty="0" smtClean="0"/>
              <a:t> Unlimited update</a:t>
            </a:r>
          </a:p>
          <a:p>
            <a:pPr marL="609600" lvl="1" indent="0">
              <a:buNone/>
            </a:pPr>
            <a:endParaRPr lang="en-US" sz="2800" dirty="0" smtClean="0"/>
          </a:p>
          <a:p>
            <a:r>
              <a:rPr lang="en-US" sz="3200" dirty="0" smtClean="0"/>
              <a:t>Create instructions (Wiki)</a:t>
            </a:r>
          </a:p>
          <a:p>
            <a:pPr lvl="1"/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35" y="1143001"/>
            <a:ext cx="4426133" cy="44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1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 Educators</a:t>
            </a:r>
            <a:endParaRPr lang="en-US" sz="3200" i="0" u="none" strike="noStrike" cap="none" baseline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idx="1"/>
          </p:nvPr>
        </p:nvSpPr>
        <p:spPr>
          <a:xfrm>
            <a:off x="469054" y="1142999"/>
            <a:ext cx="8569022" cy="1925981"/>
          </a:xfrm>
        </p:spPr>
        <p:txBody>
          <a:bodyPr/>
          <a:lstStyle/>
          <a:p>
            <a:r>
              <a:rPr lang="en-US" sz="3200" dirty="0" smtClean="0"/>
              <a:t>Auto checking</a:t>
            </a:r>
            <a:endParaRPr lang="en-US" sz="2800" dirty="0" smtClean="0"/>
          </a:p>
          <a:p>
            <a:pPr lvl="1"/>
            <a:r>
              <a:rPr lang="en-US" sz="2800" dirty="0" smtClean="0"/>
              <a:t> Custom </a:t>
            </a:r>
            <a:r>
              <a:rPr lang="en-US" sz="2800" dirty="0" smtClean="0"/>
              <a:t>event trigger</a:t>
            </a:r>
          </a:p>
          <a:p>
            <a:pPr lvl="1"/>
            <a:r>
              <a:rPr lang="en-US" sz="2800" dirty="0" smtClean="0"/>
              <a:t> View </a:t>
            </a:r>
            <a:r>
              <a:rPr lang="en-US" sz="2800" dirty="0" smtClean="0"/>
              <a:t>submissions</a:t>
            </a:r>
          </a:p>
          <a:p>
            <a:pPr lvl="1"/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4" y="3068981"/>
            <a:ext cx="8322381" cy="33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Assignment </a:t>
            </a:r>
            <a:r>
              <a:rPr lang="en-IN" sz="3200" dirty="0" smtClean="0"/>
              <a:t>I </a:t>
            </a:r>
            <a:r>
              <a:rPr lang="en-IN" sz="3200" dirty="0" smtClean="0"/>
              <a:t>– Learning Switch</a:t>
            </a:r>
            <a:endParaRPr lang="en-IN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424516" cy="5181600"/>
          </a:xfrm>
        </p:spPr>
        <p:txBody>
          <a:bodyPr/>
          <a:lstStyle/>
          <a:p>
            <a:r>
              <a:rPr lang="en-US" sz="2400" dirty="0" smtClean="0"/>
              <a:t>Teaches the basics of learning switch functionality used by Ethernet switches</a:t>
            </a:r>
          </a:p>
          <a:p>
            <a:r>
              <a:rPr lang="en-US" sz="2400" dirty="0" smtClean="0"/>
              <a:t>Learning switch implementation through </a:t>
            </a:r>
            <a:r>
              <a:rPr lang="en-US" sz="2400" dirty="0" err="1" smtClean="0"/>
              <a:t>Trema</a:t>
            </a:r>
            <a:r>
              <a:rPr lang="en-US" sz="2400" dirty="0" smtClean="0"/>
              <a:t> controller</a:t>
            </a:r>
          </a:p>
          <a:p>
            <a:r>
              <a:rPr lang="en-US" sz="2400" dirty="0" smtClean="0"/>
              <a:t>OEDL script to plot graph</a:t>
            </a:r>
          </a:p>
          <a:p>
            <a:r>
              <a:rPr lang="en-US" sz="2400" dirty="0" smtClean="0"/>
              <a:t>Lessons learned: learning switch functionality, using different metrics to plot graphs through </a:t>
            </a:r>
            <a:r>
              <a:rPr lang="en-US" sz="2400" dirty="0" err="1" smtClean="0"/>
              <a:t>labWiki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5" descr="learningswitchtopolo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717" y="1143000"/>
            <a:ext cx="3693864" cy="2450020"/>
          </a:xfrm>
          <a:prstGeom prst="rect">
            <a:avLst/>
          </a:prstGeom>
        </p:spPr>
      </p:pic>
      <p:pic>
        <p:nvPicPr>
          <p:cNvPr id="8" name="Picture 7" descr="learningswitch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716" y="3593020"/>
            <a:ext cx="3885715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63" y="3800"/>
            <a:ext cx="8229600" cy="693113"/>
          </a:xfrm>
        </p:spPr>
        <p:txBody>
          <a:bodyPr/>
          <a:lstStyle/>
          <a:p>
            <a:r>
              <a:rPr lang="en-US" sz="3200" dirty="0" smtClean="0"/>
              <a:t>Learning </a:t>
            </a:r>
            <a:r>
              <a:rPr lang="en-US" sz="3200" dirty="0" smtClean="0"/>
              <a:t>Switch</a:t>
            </a:r>
            <a:endParaRPr lang="en-US" sz="3200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5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5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4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4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4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39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40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4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1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3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grpSp>
        <p:nvGrpSpPr>
          <p:cNvPr id="55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0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4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5" name="Group 42"/>
          <p:cNvGrpSpPr>
            <a:grpSpLocks/>
          </p:cNvGrpSpPr>
          <p:nvPr/>
        </p:nvGrpSpPr>
        <p:grpSpPr bwMode="auto">
          <a:xfrm>
            <a:off x="3336925" y="4978543"/>
            <a:ext cx="3017838" cy="1444625"/>
            <a:chOff x="3441" y="3154"/>
            <a:chExt cx="1901" cy="910"/>
          </a:xfrm>
        </p:grpSpPr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8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1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72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73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74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75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76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77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1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82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6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87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1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92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6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97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1" name="Rectangle 84"/>
          <p:cNvSpPr txBox="1">
            <a:spLocks noChangeArrowheads="1"/>
          </p:cNvSpPr>
          <p:nvPr/>
        </p:nvSpPr>
        <p:spPr bwMode="auto">
          <a:xfrm>
            <a:off x="285750" y="1508125"/>
            <a:ext cx="40449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mtClean="0">
                <a:latin typeface="Gill Sans MT" charset="0"/>
                <a:cs typeface="+mn-cs"/>
              </a:rPr>
              <a:t>frame destination unknown:</a:t>
            </a:r>
            <a:endParaRPr lang="en-US" i="1">
              <a:latin typeface="Gill Sans MT" charset="0"/>
              <a:cs typeface="+mn-cs"/>
            </a:endParaRPr>
          </a:p>
        </p:txBody>
      </p:sp>
      <p:sp>
        <p:nvSpPr>
          <p:cNvPr id="102" name="Text Box 86"/>
          <p:cNvSpPr txBox="1">
            <a:spLocks noChangeArrowheads="1"/>
          </p:cNvSpPr>
          <p:nvPr/>
        </p:nvSpPr>
        <p:spPr bwMode="auto">
          <a:xfrm>
            <a:off x="2195513" y="1893888"/>
            <a:ext cx="838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103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104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106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8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109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110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12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113" name="Rectangle 98"/>
          <p:cNvSpPr>
            <a:spLocks noChangeArrowheads="1"/>
          </p:cNvSpPr>
          <p:nvPr/>
        </p:nvSpPr>
        <p:spPr bwMode="auto">
          <a:xfrm>
            <a:off x="595313" y="3173413"/>
            <a:ext cx="40449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  <a:cs typeface="+mn-cs"/>
              </a:rPr>
              <a:t>selective send</a:t>
            </a:r>
          </a:p>
        </p:txBody>
      </p:sp>
      <p:sp>
        <p:nvSpPr>
          <p:cNvPr id="226" name="Rectangle 93"/>
          <p:cNvSpPr>
            <a:spLocks noChangeArrowheads="1"/>
          </p:cNvSpPr>
          <p:nvPr/>
        </p:nvSpPr>
        <p:spPr bwMode="auto">
          <a:xfrm>
            <a:off x="286962" y="3642376"/>
            <a:ext cx="4432676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More info in chapter 5 of  “Computer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Networks”, Kurose &amp; Ross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90" y="4941888"/>
            <a:ext cx="1289890" cy="15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01" grpId="0" build="p"/>
      <p:bldP spid="102" grpId="0"/>
      <p:bldP spid="108" grpId="0" build="p"/>
      <p:bldP spid="113" grpId="0" build="p"/>
      <p:bldP spid="2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05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Assignment Topology</a:t>
            </a:r>
            <a:endParaRPr lang="en-US" sz="3200" dirty="0"/>
          </a:p>
        </p:txBody>
      </p:sp>
      <p:pic>
        <p:nvPicPr>
          <p:cNvPr id="3" name="Picture 2" descr="GEC20_simple_top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27" y="495199"/>
            <a:ext cx="8247529" cy="618564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799" y="1196786"/>
            <a:ext cx="5435179" cy="4372442"/>
          </a:xfrm>
        </p:spPr>
        <p:txBody>
          <a:bodyPr/>
          <a:lstStyle/>
          <a:p>
            <a:r>
              <a:rPr lang="en-US" sz="2000" dirty="0" smtClean="0"/>
              <a:t>N1 – N4: regular end systems</a:t>
            </a:r>
          </a:p>
          <a:p>
            <a:r>
              <a:rPr lang="en-US" sz="2000" dirty="0" smtClean="0"/>
              <a:t>Switch: VM with OVS installed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latin typeface="+mn-lt"/>
                <a:ea typeface="Wingdings"/>
                <a:cs typeface="Wingdings"/>
                <a:sym typeface="Wingdings"/>
              </a:rPr>
              <a:t> </a:t>
            </a:r>
            <a:r>
              <a:rPr lang="en-US" sz="2000" dirty="0" err="1" smtClean="0">
                <a:latin typeface="+mn-lt"/>
                <a:ea typeface="Wingdings"/>
                <a:cs typeface="Wingdings"/>
                <a:sym typeface="Wingdings"/>
              </a:rPr>
              <a:t>sw</a:t>
            </a:r>
            <a:r>
              <a:rPr lang="en-US" sz="2000" dirty="0" smtClean="0">
                <a:latin typeface="+mn-lt"/>
                <a:ea typeface="Wingdings"/>
                <a:cs typeface="Wingdings"/>
                <a:sym typeface="Wingdings"/>
              </a:rPr>
              <a:t>-based OF switch</a:t>
            </a:r>
          </a:p>
          <a:p>
            <a:r>
              <a:rPr lang="en-US" sz="2000" dirty="0" err="1" smtClean="0">
                <a:latin typeface="+mn-lt"/>
                <a:ea typeface="Wingdings"/>
                <a:cs typeface="Wingdings"/>
                <a:sym typeface="Wingdings"/>
              </a:rPr>
              <a:t>Trema</a:t>
            </a:r>
            <a:r>
              <a:rPr lang="en-US" sz="2000" dirty="0" smtClean="0">
                <a:latin typeface="+mn-lt"/>
                <a:ea typeface="Wingdings"/>
                <a:cs typeface="Wingdings"/>
                <a:sym typeface="Wingdings"/>
              </a:rPr>
              <a:t>-based OF controller running on Switch</a:t>
            </a:r>
            <a:br>
              <a:rPr lang="en-US" sz="2000" dirty="0" smtClean="0">
                <a:latin typeface="+mn-lt"/>
                <a:ea typeface="Wingdings"/>
                <a:cs typeface="Wingdings"/>
                <a:sym typeface="Wingdings"/>
              </a:rPr>
            </a:br>
            <a:r>
              <a:rPr lang="en-US" sz="2000" dirty="0">
                <a:latin typeface="+mn-lt"/>
                <a:ea typeface="Wingdings"/>
                <a:cs typeface="Wingdings"/>
                <a:sym typeface="Wingdings"/>
              </a:rPr>
              <a:t/>
            </a:r>
            <a:br>
              <a:rPr lang="en-US" sz="2000" dirty="0">
                <a:latin typeface="+mn-lt"/>
                <a:ea typeface="Wingdings"/>
                <a:cs typeface="Wingdings"/>
                <a:sym typeface="Wingdings"/>
              </a:rPr>
            </a:br>
            <a:r>
              <a:rPr lang="en-US" sz="2000" dirty="0">
                <a:solidFill>
                  <a:srgbClr val="447FC0"/>
                </a:solidFill>
                <a:latin typeface="+mn-lt"/>
                <a:ea typeface="Wingdings"/>
                <a:cs typeface="Wingdings"/>
                <a:sym typeface="Wingdings"/>
              </a:rPr>
              <a:t>https://</a:t>
            </a:r>
            <a:r>
              <a:rPr lang="en-US" sz="2000" dirty="0" err="1">
                <a:solidFill>
                  <a:srgbClr val="447FC0"/>
                </a:solidFill>
                <a:latin typeface="+mn-lt"/>
                <a:ea typeface="Wingdings"/>
                <a:cs typeface="Wingdings"/>
                <a:sym typeface="Wingdings"/>
              </a:rPr>
              <a:t>github.com</a:t>
            </a:r>
            <a:r>
              <a:rPr lang="en-US" sz="2000" dirty="0">
                <a:solidFill>
                  <a:srgbClr val="447FC0"/>
                </a:solidFill>
                <a:latin typeface="+mn-lt"/>
                <a:ea typeface="Wingdings"/>
                <a:cs typeface="Wingdings"/>
                <a:sym typeface="Wingdings"/>
              </a:rPr>
              <a:t>/</a:t>
            </a:r>
            <a:r>
              <a:rPr lang="en-US" sz="2000" dirty="0" err="1">
                <a:solidFill>
                  <a:srgbClr val="447FC0"/>
                </a:solidFill>
                <a:latin typeface="+mn-lt"/>
                <a:ea typeface="Wingdings"/>
                <a:cs typeface="Wingdings"/>
                <a:sym typeface="Wingdings"/>
              </a:rPr>
              <a:t>trema</a:t>
            </a:r>
            <a:r>
              <a:rPr lang="en-US" sz="2000" dirty="0">
                <a:solidFill>
                  <a:srgbClr val="447FC0"/>
                </a:solidFill>
                <a:latin typeface="+mn-lt"/>
                <a:ea typeface="Wingdings"/>
                <a:cs typeface="Wingdings"/>
                <a:sym typeface="Wingdings"/>
              </a:rPr>
              <a:t>/</a:t>
            </a:r>
            <a:r>
              <a:rPr lang="en-US" sz="2000" dirty="0" err="1">
                <a:solidFill>
                  <a:srgbClr val="447FC0"/>
                </a:solidFill>
                <a:latin typeface="+mn-lt"/>
                <a:ea typeface="Wingdings"/>
                <a:cs typeface="Wingdings"/>
                <a:sym typeface="Wingdings"/>
              </a:rPr>
              <a:t>trema</a:t>
            </a:r>
            <a:endParaRPr lang="en-US" sz="2000" dirty="0">
              <a:solidFill>
                <a:srgbClr val="447F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799" y="5631240"/>
            <a:ext cx="8458201" cy="128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/>
              <a:t>Goal:</a:t>
            </a:r>
            <a:r>
              <a:rPr lang="en-US" b="1" dirty="0" smtClean="0"/>
              <a:t> </a:t>
            </a:r>
            <a:r>
              <a:rPr lang="en-US" dirty="0" smtClean="0"/>
              <a:t>Implement learning switch and verify its correct behavior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9719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477904"/>
            <a:ext cx="7772400" cy="1470024"/>
          </a:xfrm>
        </p:spPr>
        <p:txBody>
          <a:bodyPr/>
          <a:lstStyle/>
          <a:p>
            <a:pPr algn="ctr"/>
            <a:r>
              <a:rPr lang="en-US" sz="7000" b="1" dirty="0" smtClean="0">
                <a:solidFill>
                  <a:srgbClr val="F26000"/>
                </a:solidFill>
              </a:rPr>
              <a:t>DEMO</a:t>
            </a:r>
            <a:endParaRPr lang="en-US" sz="7000" b="1" dirty="0">
              <a:solidFill>
                <a:srgbClr val="F2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9911" y="1949748"/>
            <a:ext cx="4563533" cy="3070356"/>
            <a:chOff x="299911" y="1949748"/>
            <a:chExt cx="4563533" cy="3070356"/>
          </a:xfrm>
        </p:grpSpPr>
        <p:sp>
          <p:nvSpPr>
            <p:cNvPr id="6" name="Rounded Rectangle 5"/>
            <p:cNvSpPr/>
            <p:nvPr/>
          </p:nvSpPr>
          <p:spPr>
            <a:xfrm>
              <a:off x="299911" y="1949748"/>
              <a:ext cx="4563533" cy="30703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endParaRPr lang="en-US" sz="2800" dirty="0">
                <a:solidFill>
                  <a:srgbClr val="333399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459" y="2224802"/>
              <a:ext cx="1788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33399"/>
                  </a:solidFill>
                  <a:latin typeface="+mn-lt"/>
                  <a:ea typeface="+mn-ea"/>
                  <a:cs typeface="+mn-cs"/>
                </a:rPr>
                <a:t>Your Slice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Architecture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660455" y="1902156"/>
            <a:ext cx="3214433" cy="4574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sz="2800" dirty="0" smtClean="0">
                <a:solidFill>
                  <a:srgbClr val="333399"/>
                </a:solidFill>
              </a:rPr>
              <a:t>Persistent Server</a:t>
            </a:r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8703" y="2074822"/>
            <a:ext cx="2132930" cy="3906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8316" y="2623761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OML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8316" y="313564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 Service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8316" y="4137000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AMQP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8316" y="3637170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88316" y="4638329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iRODS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34383" y="1969886"/>
            <a:ext cx="984985" cy="865398"/>
            <a:chOff x="6333859" y="5167278"/>
            <a:chExt cx="984985" cy="865398"/>
          </a:xfrm>
        </p:grpSpPr>
        <p:sp>
          <p:nvSpPr>
            <p:cNvPr id="18" name="Rounded Rectangle 17"/>
            <p:cNvSpPr/>
            <p:nvPr/>
          </p:nvSpPr>
          <p:spPr>
            <a:xfrm>
              <a:off x="6333859" y="5167278"/>
              <a:ext cx="984985" cy="86539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Node1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73155" y="5584441"/>
              <a:ext cx="911821" cy="375914"/>
              <a:chOff x="7683943" y="5396484"/>
              <a:chExt cx="911821" cy="37591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683943" y="5396484"/>
                <a:ext cx="407999" cy="37591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RC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187765" y="5396484"/>
                <a:ext cx="407999" cy="37591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134383" y="3050829"/>
            <a:ext cx="984985" cy="865398"/>
            <a:chOff x="6333859" y="5167278"/>
            <a:chExt cx="984985" cy="865398"/>
          </a:xfrm>
          <a:solidFill>
            <a:schemeClr val="accent6"/>
          </a:solidFill>
        </p:grpSpPr>
        <p:sp>
          <p:nvSpPr>
            <p:cNvPr id="23" name="Rounded Rectangle 22"/>
            <p:cNvSpPr/>
            <p:nvPr/>
          </p:nvSpPr>
          <p:spPr>
            <a:xfrm>
              <a:off x="6333859" y="5167278"/>
              <a:ext cx="984985" cy="865398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Switch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24" name="Group 37"/>
            <p:cNvGrpSpPr/>
            <p:nvPr/>
          </p:nvGrpSpPr>
          <p:grpSpPr>
            <a:xfrm>
              <a:off x="6373155" y="5584441"/>
              <a:ext cx="911821" cy="375914"/>
              <a:chOff x="7683943" y="5396484"/>
              <a:chExt cx="911821" cy="375914"/>
            </a:xfrm>
            <a:grpFill/>
          </p:grpSpPr>
          <p:sp>
            <p:nvSpPr>
              <p:cNvPr id="25" name="Rectangle 24"/>
              <p:cNvSpPr/>
              <p:nvPr/>
            </p:nvSpPr>
            <p:spPr>
              <a:xfrm>
                <a:off x="7683943" y="5396484"/>
                <a:ext cx="407999" cy="37591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RC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187765" y="5396484"/>
                <a:ext cx="407999" cy="37591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134383" y="4137000"/>
            <a:ext cx="984985" cy="865398"/>
            <a:chOff x="6333859" y="5167278"/>
            <a:chExt cx="984985" cy="865398"/>
          </a:xfrm>
        </p:grpSpPr>
        <p:sp>
          <p:nvSpPr>
            <p:cNvPr id="28" name="Rounded Rectangle 27"/>
            <p:cNvSpPr/>
            <p:nvPr/>
          </p:nvSpPr>
          <p:spPr>
            <a:xfrm>
              <a:off x="6333859" y="5167278"/>
              <a:ext cx="984985" cy="86539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Node3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29" name="Group 37"/>
            <p:cNvGrpSpPr/>
            <p:nvPr/>
          </p:nvGrpSpPr>
          <p:grpSpPr>
            <a:xfrm>
              <a:off x="6373155" y="5584441"/>
              <a:ext cx="911821" cy="375914"/>
              <a:chOff x="7683943" y="5396484"/>
              <a:chExt cx="911821" cy="37591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683943" y="5396484"/>
                <a:ext cx="407999" cy="37591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RC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187765" y="5396484"/>
                <a:ext cx="407999" cy="37591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45283" y="3056057"/>
            <a:ext cx="984985" cy="865398"/>
            <a:chOff x="6333859" y="5167278"/>
            <a:chExt cx="984985" cy="865398"/>
          </a:xfrm>
        </p:grpSpPr>
        <p:sp>
          <p:nvSpPr>
            <p:cNvPr id="33" name="Rounded Rectangle 32"/>
            <p:cNvSpPr/>
            <p:nvPr/>
          </p:nvSpPr>
          <p:spPr>
            <a:xfrm>
              <a:off x="6333859" y="5167278"/>
              <a:ext cx="984985" cy="86539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Node3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34" name="Group 37"/>
            <p:cNvGrpSpPr/>
            <p:nvPr/>
          </p:nvGrpSpPr>
          <p:grpSpPr>
            <a:xfrm>
              <a:off x="6373155" y="5584441"/>
              <a:ext cx="911821" cy="375914"/>
              <a:chOff x="7683943" y="5396484"/>
              <a:chExt cx="911821" cy="37591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683943" y="5396484"/>
                <a:ext cx="407999" cy="37591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RC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187765" y="5396484"/>
                <a:ext cx="407999" cy="37591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3683487" y="3056057"/>
            <a:ext cx="984985" cy="865398"/>
            <a:chOff x="6333859" y="5167278"/>
            <a:chExt cx="984985" cy="865398"/>
          </a:xfrm>
        </p:grpSpPr>
        <p:sp>
          <p:nvSpPr>
            <p:cNvPr id="38" name="Rounded Rectangle 37"/>
            <p:cNvSpPr/>
            <p:nvPr/>
          </p:nvSpPr>
          <p:spPr>
            <a:xfrm>
              <a:off x="6333859" y="5167278"/>
              <a:ext cx="984985" cy="86539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Node2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39" name="Group 37"/>
            <p:cNvGrpSpPr/>
            <p:nvPr/>
          </p:nvGrpSpPr>
          <p:grpSpPr>
            <a:xfrm>
              <a:off x="6373155" y="5584441"/>
              <a:ext cx="911821" cy="375914"/>
              <a:chOff x="7683943" y="5396484"/>
              <a:chExt cx="911821" cy="37591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683943" y="5396484"/>
                <a:ext cx="407999" cy="37591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RC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187765" y="5396484"/>
                <a:ext cx="407999" cy="37591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 rot="5400000">
            <a:off x="2519104" y="2943056"/>
            <a:ext cx="21554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517515" y="4028434"/>
            <a:ext cx="21554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3"/>
          </p:cNvCxnSpPr>
          <p:nvPr/>
        </p:nvCxnSpPr>
        <p:spPr>
          <a:xfrm flipV="1">
            <a:off x="1430268" y="3483527"/>
            <a:ext cx="704115" cy="5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3119369" y="3483527"/>
            <a:ext cx="56411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088316" y="5135770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LabWiki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5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613898" y="2068982"/>
            <a:ext cx="3214433" cy="4574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sz="2800" dirty="0" smtClean="0">
                <a:solidFill>
                  <a:srgbClr val="333399"/>
                </a:solidFill>
              </a:rPr>
              <a:t>Persistent Server</a:t>
            </a:r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12146" y="2241648"/>
            <a:ext cx="2132930" cy="3906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emmy9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41759" y="2790587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OML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1759" y="430382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AMQP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1759" y="380399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41759" y="4805155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iRODS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41759" y="530259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LabWiki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33092" y="6278701"/>
            <a:ext cx="487339" cy="365125"/>
          </a:xfrm>
          <a:prstGeom prst="rect">
            <a:avLst/>
          </a:prstGeom>
        </p:spPr>
        <p:txBody>
          <a:bodyPr/>
          <a:lstStyle/>
          <a:p>
            <a:fld id="{87211470-7991-0F4B-9351-41E77E6C7C7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657412" y="1146333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Node1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4140" y="1766989"/>
            <a:ext cx="486495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18212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504611" y="1146333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Node2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71341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65411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91765" y="2693738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Switch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58495" y="3314394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52565" y="3314394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AMQP Messaging</a:t>
            </a:r>
            <a:endParaRPr lang="en-US" sz="3200" dirty="0"/>
          </a:p>
        </p:txBody>
      </p:sp>
      <p:cxnSp>
        <p:nvCxnSpPr>
          <p:cNvPr id="95" name="Curved Connector 94"/>
          <p:cNvCxnSpPr>
            <a:stCxn id="42" idx="1"/>
            <a:endCxn id="69" idx="2"/>
          </p:cNvCxnSpPr>
          <p:nvPr/>
        </p:nvCxnSpPr>
        <p:spPr>
          <a:xfrm rot="10800000">
            <a:off x="3914589" y="2215224"/>
            <a:ext cx="2127171" cy="2312720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66" idx="1"/>
            <a:endCxn id="42" idx="1"/>
          </p:cNvCxnSpPr>
          <p:nvPr/>
        </p:nvCxnSpPr>
        <p:spPr>
          <a:xfrm rot="10800000" flipH="1" flipV="1">
            <a:off x="824139" y="1991106"/>
            <a:ext cx="5217619" cy="2536837"/>
          </a:xfrm>
          <a:prstGeom prst="curvedConnector3">
            <a:avLst>
              <a:gd name="adj1" fmla="val -4381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42" idx="1"/>
            <a:endCxn id="62" idx="2"/>
          </p:cNvCxnSpPr>
          <p:nvPr/>
        </p:nvCxnSpPr>
        <p:spPr>
          <a:xfrm rot="10800000">
            <a:off x="2501743" y="3762630"/>
            <a:ext cx="3540017" cy="765315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3" idx="1"/>
            <a:endCxn id="42" idx="1"/>
          </p:cNvCxnSpPr>
          <p:nvPr/>
        </p:nvCxnSpPr>
        <p:spPr>
          <a:xfrm rot="10800000" flipV="1">
            <a:off x="6041759" y="4028114"/>
            <a:ext cx="12700" cy="499830"/>
          </a:xfrm>
          <a:prstGeom prst="curvedConnector3">
            <a:avLst>
              <a:gd name="adj1" fmla="val 180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3382" y="4566628"/>
            <a:ext cx="541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90"/>
                </a:solidFill>
              </a:rPr>
              <a:t>LabWiki</a:t>
            </a:r>
            <a:r>
              <a:rPr lang="en-US" sz="2400" b="1" smtClean="0">
                <a:solidFill>
                  <a:srgbClr val="000090"/>
                </a:solidFill>
              </a:rPr>
              <a:t> Images </a:t>
            </a:r>
            <a:r>
              <a:rPr lang="en-US" sz="2400" b="1" dirty="0" smtClean="0">
                <a:solidFill>
                  <a:srgbClr val="000090"/>
                </a:solidFill>
              </a:rPr>
              <a:t>with tools available</a:t>
            </a:r>
            <a:r>
              <a:rPr lang="en-US" sz="2400" b="1" dirty="0">
                <a:solidFill>
                  <a:srgbClr val="000090"/>
                </a:solidFill>
              </a:rPr>
              <a:t/>
            </a:r>
            <a:br>
              <a:rPr lang="en-US" sz="2400" b="1" dirty="0">
                <a:solidFill>
                  <a:srgbClr val="000090"/>
                </a:solidFill>
              </a:rPr>
            </a:br>
            <a:r>
              <a:rPr lang="en-US" sz="2400" b="1" dirty="0" smtClean="0">
                <a:solidFill>
                  <a:srgbClr val="000090"/>
                </a:solidFill>
              </a:rPr>
              <a:t>for </a:t>
            </a:r>
            <a:r>
              <a:rPr lang="en-US" sz="2400" b="1" dirty="0" err="1" smtClean="0">
                <a:solidFill>
                  <a:srgbClr val="000090"/>
                </a:solidFill>
              </a:rPr>
              <a:t>InstaGENI</a:t>
            </a:r>
            <a:r>
              <a:rPr lang="en-US" sz="2400" b="1" dirty="0" smtClean="0">
                <a:solidFill>
                  <a:srgbClr val="000090"/>
                </a:solidFill>
              </a:rPr>
              <a:t> and </a:t>
            </a:r>
            <a:r>
              <a:rPr lang="en-US" sz="2400" b="1" dirty="0" err="1" smtClean="0">
                <a:solidFill>
                  <a:srgbClr val="000090"/>
                </a:solidFill>
              </a:rPr>
              <a:t>ExoGENI</a:t>
            </a:r>
            <a:endParaRPr lang="en-US" sz="2400" b="1" dirty="0" smtClean="0">
              <a:solidFill>
                <a:srgbClr val="00009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41758" y="3298618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 Service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0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613898" y="2068982"/>
            <a:ext cx="3214433" cy="4574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sz="2800" dirty="0" smtClean="0">
                <a:solidFill>
                  <a:srgbClr val="333399"/>
                </a:solidFill>
              </a:rPr>
              <a:t>Persistent Server</a:t>
            </a:r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12146" y="2241648"/>
            <a:ext cx="2132930" cy="3906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emmy9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1759" y="2790587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OML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41759" y="430382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AMQP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1759" y="380399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1759" y="4805155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iRODS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41759" y="530259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LabWiki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33092" y="6278701"/>
            <a:ext cx="487339" cy="365125"/>
          </a:xfrm>
          <a:prstGeom prst="rect">
            <a:avLst/>
          </a:prstGeom>
        </p:spPr>
        <p:txBody>
          <a:bodyPr/>
          <a:lstStyle/>
          <a:p>
            <a:fld id="{87211470-7991-0F4B-9351-41E77E6C7C7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657412" y="1146333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Node1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4142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18212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504611" y="1146333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Node2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71341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65411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91765" y="2693738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Switch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58495" y="3314394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52565" y="3314394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EC/RC Messaging</a:t>
            </a:r>
            <a:endParaRPr lang="en-US" sz="3200" dirty="0"/>
          </a:p>
        </p:txBody>
      </p:sp>
      <p:cxnSp>
        <p:nvCxnSpPr>
          <p:cNvPr id="95" name="Curved Connector 94"/>
          <p:cNvCxnSpPr>
            <a:stCxn id="42" idx="1"/>
            <a:endCxn id="69" idx="2"/>
          </p:cNvCxnSpPr>
          <p:nvPr/>
        </p:nvCxnSpPr>
        <p:spPr>
          <a:xfrm rot="10800000">
            <a:off x="3914589" y="2215224"/>
            <a:ext cx="2127171" cy="1812890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42" idx="1"/>
            <a:endCxn id="62" idx="2"/>
          </p:cNvCxnSpPr>
          <p:nvPr/>
        </p:nvCxnSpPr>
        <p:spPr>
          <a:xfrm rot="10800000">
            <a:off x="2501743" y="3762630"/>
            <a:ext cx="3540017" cy="265485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10800000">
            <a:off x="1067389" y="2233252"/>
            <a:ext cx="4974371" cy="1794863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41758" y="330650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 Service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1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5905998" y="989353"/>
            <a:ext cx="3214433" cy="4574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sz="2800" dirty="0" smtClean="0">
                <a:solidFill>
                  <a:srgbClr val="333399"/>
                </a:solidFill>
              </a:rPr>
              <a:t>Persistent Server</a:t>
            </a:r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33859" y="1710958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OML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46559" y="3224197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AMQP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46559" y="2724367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46559" y="372552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iRODS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46559" y="4222967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LabWiki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33092" y="6278701"/>
            <a:ext cx="487339" cy="365125"/>
          </a:xfrm>
          <a:prstGeom prst="rect">
            <a:avLst/>
          </a:prstGeom>
        </p:spPr>
        <p:txBody>
          <a:bodyPr/>
          <a:lstStyle/>
          <a:p>
            <a:fld id="{87211470-7991-0F4B-9351-41E77E6C7C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657412" y="1146333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Node1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4142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18212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504611" y="1146333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Node2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71341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65411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91765" y="2693738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Node3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58495" y="3314394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40235" y="3314394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Data Collection</a:t>
            </a:r>
            <a:endParaRPr lang="en-US" sz="3200" dirty="0"/>
          </a:p>
        </p:txBody>
      </p:sp>
      <p:cxnSp>
        <p:nvCxnSpPr>
          <p:cNvPr id="9" name="Curved Connector 8"/>
          <p:cNvCxnSpPr>
            <a:stCxn id="67" idx="0"/>
          </p:cNvCxnSpPr>
          <p:nvPr/>
        </p:nvCxnSpPr>
        <p:spPr>
          <a:xfrm rot="5400000" flipH="1" flipV="1">
            <a:off x="4425276" y="-1068546"/>
            <a:ext cx="71718" cy="5599353"/>
          </a:xfrm>
          <a:prstGeom prst="curvedConnector3">
            <a:avLst>
              <a:gd name="adj1" fmla="val 109651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63" idx="3"/>
          </p:cNvCxnSpPr>
          <p:nvPr/>
        </p:nvCxnSpPr>
        <p:spPr>
          <a:xfrm flipV="1">
            <a:off x="3326728" y="1919389"/>
            <a:ext cx="2994801" cy="1619123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70" idx="3"/>
          </p:cNvCxnSpPr>
          <p:nvPr/>
        </p:nvCxnSpPr>
        <p:spPr>
          <a:xfrm flipV="1">
            <a:off x="4751904" y="1919389"/>
            <a:ext cx="1581955" cy="71718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40" idx="1"/>
            <a:endCxn id="44" idx="1"/>
          </p:cNvCxnSpPr>
          <p:nvPr/>
        </p:nvCxnSpPr>
        <p:spPr>
          <a:xfrm rot="10800000" flipH="1" flipV="1">
            <a:off x="6333859" y="1935076"/>
            <a:ext cx="12700" cy="2014568"/>
          </a:xfrm>
          <a:prstGeom prst="curvedConnector3">
            <a:avLst>
              <a:gd name="adj1" fmla="val -1800000"/>
            </a:avLst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46559" y="2215224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 Service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6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Experiment Workflow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173" y="1041815"/>
            <a:ext cx="1910599" cy="5742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904938"/>
      </p:ext>
    </p:extLst>
  </p:cSld>
  <p:clrMapOvr>
    <a:masterClrMapping/>
  </p:clrMapOvr>
  <p:transition xmlns:p14="http://schemas.microsoft.com/office/powerpoint/2010/main" spd="slow" advTm="617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5905998" y="989353"/>
            <a:ext cx="3214433" cy="4574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sz="2800" dirty="0" smtClean="0">
                <a:solidFill>
                  <a:srgbClr val="333399"/>
                </a:solidFill>
              </a:rPr>
              <a:t>Persistent Server</a:t>
            </a:r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33859" y="1710958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OML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33859" y="3224197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AMQP Server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33858" y="2724367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33859" y="3725526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iRODS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33859" y="4222967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LabWiki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33092" y="6278701"/>
            <a:ext cx="487339" cy="365125"/>
          </a:xfrm>
          <a:prstGeom prst="rect">
            <a:avLst/>
          </a:prstGeom>
        </p:spPr>
        <p:txBody>
          <a:bodyPr/>
          <a:lstStyle/>
          <a:p>
            <a:fld id="{87211470-7991-0F4B-9351-41E77E6C7C7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657412" y="1146333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Node1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4142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18212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504611" y="1146333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Node2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71341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65411" y="1766989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91765" y="2693738"/>
            <a:ext cx="1412846" cy="1241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Switch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58495" y="3314394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52565" y="3314394"/>
            <a:ext cx="486493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3200" dirty="0" err="1" smtClean="0"/>
              <a:t>LabWiki</a:t>
            </a:r>
            <a:endParaRPr lang="en-US" sz="3200" dirty="0"/>
          </a:p>
        </p:txBody>
      </p:sp>
      <p:cxnSp>
        <p:nvCxnSpPr>
          <p:cNvPr id="118" name="Curved Connector 117"/>
          <p:cNvCxnSpPr>
            <a:stCxn id="43" idx="1"/>
            <a:endCxn id="45" idx="1"/>
          </p:cNvCxnSpPr>
          <p:nvPr/>
        </p:nvCxnSpPr>
        <p:spPr>
          <a:xfrm rot="10800000" flipH="1" flipV="1">
            <a:off x="6333857" y="2948485"/>
            <a:ext cx="1" cy="1498600"/>
          </a:xfrm>
          <a:prstGeom prst="curvedConnector3">
            <a:avLst>
              <a:gd name="adj1" fmla="val -22860000000"/>
            </a:avLst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40" idx="3"/>
            <a:endCxn id="45" idx="3"/>
          </p:cNvCxnSpPr>
          <p:nvPr/>
        </p:nvCxnSpPr>
        <p:spPr>
          <a:xfrm>
            <a:off x="8187765" y="1935076"/>
            <a:ext cx="12700" cy="2512009"/>
          </a:xfrm>
          <a:prstGeom prst="curvedConnector3">
            <a:avLst>
              <a:gd name="adj1" fmla="val 1800000"/>
            </a:avLst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33856" y="2215224"/>
            <a:ext cx="1853906" cy="448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 Service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Documentation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OML: </a:t>
            </a:r>
            <a:r>
              <a:rPr lang="en-US" sz="2400" dirty="0">
                <a:solidFill>
                  <a:srgbClr val="447FC0"/>
                </a:solidFill>
              </a:rPr>
              <a:t>http://</a:t>
            </a:r>
            <a:r>
              <a:rPr lang="en-US" sz="2400" dirty="0" err="1">
                <a:solidFill>
                  <a:srgbClr val="447FC0"/>
                </a:solidFill>
              </a:rPr>
              <a:t>oml.mytestbed.net</a:t>
            </a:r>
            <a:r>
              <a:rPr lang="en-US" sz="2400" dirty="0">
                <a:solidFill>
                  <a:srgbClr val="447FC0"/>
                </a:solidFill>
              </a:rPr>
              <a:t>/projects/</a:t>
            </a:r>
            <a:r>
              <a:rPr lang="en-US" sz="2400" dirty="0" err="1" smtClean="0">
                <a:solidFill>
                  <a:srgbClr val="447FC0"/>
                </a:solidFill>
              </a:rPr>
              <a:t>oml</a:t>
            </a:r>
            <a:endParaRPr lang="en-US" sz="2400" dirty="0" smtClean="0">
              <a:solidFill>
                <a:srgbClr val="447FC0"/>
              </a:solidFill>
            </a:endParaRPr>
          </a:p>
          <a:p>
            <a:r>
              <a:rPr lang="en-US" sz="2400" dirty="0" smtClean="0"/>
              <a:t>Job Service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447FC0"/>
                </a:solidFill>
              </a:rPr>
              <a:t>https://</a:t>
            </a:r>
            <a:r>
              <a:rPr lang="en-US" sz="2400" dirty="0" err="1">
                <a:solidFill>
                  <a:srgbClr val="447FC0"/>
                </a:solidFill>
              </a:rPr>
              <a:t>github.com</a:t>
            </a:r>
            <a:r>
              <a:rPr lang="en-US" sz="2400" dirty="0">
                <a:solidFill>
                  <a:srgbClr val="447FC0"/>
                </a:solidFill>
              </a:rPr>
              <a:t>/</a:t>
            </a:r>
            <a:r>
              <a:rPr lang="en-US" sz="2400" dirty="0" err="1">
                <a:solidFill>
                  <a:srgbClr val="447FC0"/>
                </a:solidFill>
              </a:rPr>
              <a:t>mytestbed</a:t>
            </a:r>
            <a:r>
              <a:rPr lang="en-US" sz="2400" dirty="0">
                <a:solidFill>
                  <a:srgbClr val="447FC0"/>
                </a:solidFill>
              </a:rPr>
              <a:t>/</a:t>
            </a:r>
            <a:r>
              <a:rPr lang="en-US" sz="2400" dirty="0" err="1">
                <a:solidFill>
                  <a:srgbClr val="447FC0"/>
                </a:solidFill>
              </a:rPr>
              <a:t>omf_job_service</a:t>
            </a:r>
            <a:endParaRPr lang="en-US" sz="2400" dirty="0">
              <a:solidFill>
                <a:srgbClr val="447FC0"/>
              </a:solidFill>
            </a:endParaRPr>
          </a:p>
          <a:p>
            <a:r>
              <a:rPr lang="en-US" sz="2400" dirty="0"/>
              <a:t>OMF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447FC0"/>
                </a:solidFill>
              </a:rPr>
              <a:t>http</a:t>
            </a:r>
            <a:r>
              <a:rPr lang="en-US" sz="2400" dirty="0">
                <a:solidFill>
                  <a:srgbClr val="447FC0"/>
                </a:solidFill>
              </a:rPr>
              <a:t>://</a:t>
            </a:r>
            <a:r>
              <a:rPr lang="en-US" sz="2400" dirty="0" err="1">
                <a:solidFill>
                  <a:srgbClr val="447FC0"/>
                </a:solidFill>
              </a:rPr>
              <a:t>oml.mytestbed.net</a:t>
            </a:r>
            <a:r>
              <a:rPr lang="en-US" sz="2400" dirty="0">
                <a:solidFill>
                  <a:srgbClr val="447FC0"/>
                </a:solidFill>
              </a:rPr>
              <a:t>/projects/</a:t>
            </a:r>
            <a:r>
              <a:rPr lang="en-US" sz="2400" dirty="0" err="1">
                <a:solidFill>
                  <a:srgbClr val="447FC0"/>
                </a:solidFill>
              </a:rPr>
              <a:t>omf</a:t>
            </a:r>
            <a:endParaRPr lang="en-US" sz="2400" dirty="0" smtClean="0">
              <a:solidFill>
                <a:srgbClr val="447FC0"/>
              </a:solidFill>
            </a:endParaRPr>
          </a:p>
          <a:p>
            <a:r>
              <a:rPr lang="en-US" sz="2400" dirty="0"/>
              <a:t>AMQP: </a:t>
            </a:r>
            <a:r>
              <a:rPr lang="en-US" sz="2400" dirty="0">
                <a:solidFill>
                  <a:srgbClr val="447FC0"/>
                </a:solidFill>
              </a:rPr>
              <a:t>http://</a:t>
            </a:r>
            <a:r>
              <a:rPr lang="en-US" sz="2400" dirty="0" err="1">
                <a:solidFill>
                  <a:srgbClr val="447FC0"/>
                </a:solidFill>
              </a:rPr>
              <a:t>www.rabbitmq.com</a:t>
            </a:r>
            <a:r>
              <a:rPr lang="en-US" sz="2400" dirty="0">
                <a:solidFill>
                  <a:srgbClr val="447FC0"/>
                </a:solidFill>
              </a:rPr>
              <a:t>/</a:t>
            </a:r>
            <a:endParaRPr lang="en-US" sz="2400" dirty="0" smtClean="0">
              <a:solidFill>
                <a:srgbClr val="447FC0"/>
              </a:solidFill>
            </a:endParaRPr>
          </a:p>
          <a:p>
            <a:r>
              <a:rPr lang="en-US" sz="2400" dirty="0" err="1" smtClean="0"/>
              <a:t>iRODS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447FC0"/>
                </a:solidFill>
              </a:rPr>
              <a:t>http://</a:t>
            </a:r>
            <a:r>
              <a:rPr lang="en-US" sz="2400" dirty="0" err="1">
                <a:solidFill>
                  <a:srgbClr val="447FC0"/>
                </a:solidFill>
              </a:rPr>
              <a:t>irods.org</a:t>
            </a:r>
            <a:r>
              <a:rPr lang="en-US" sz="2400" dirty="0">
                <a:solidFill>
                  <a:srgbClr val="447FC0"/>
                </a:solidFill>
              </a:rPr>
              <a:t>/</a:t>
            </a:r>
            <a:endParaRPr lang="en-US" sz="2400" dirty="0" smtClean="0">
              <a:solidFill>
                <a:srgbClr val="447FC0"/>
              </a:solidFill>
            </a:endParaRPr>
          </a:p>
          <a:p>
            <a:r>
              <a:rPr lang="en-US" sz="2400" dirty="0" err="1" smtClean="0"/>
              <a:t>LabWiki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447FC0"/>
                </a:solidFill>
                <a:hlinkClick r:id="rId2"/>
              </a:rPr>
              <a:t>https</a:t>
            </a:r>
            <a:r>
              <a:rPr lang="en-US" sz="2400" dirty="0">
                <a:solidFill>
                  <a:srgbClr val="447FC0"/>
                </a:solidFill>
                <a:hlinkClick r:id="rId2"/>
              </a:rPr>
              <a:t>://github.com/mytestbed/</a:t>
            </a:r>
            <a:r>
              <a:rPr lang="en-US" sz="2400" dirty="0" smtClean="0">
                <a:solidFill>
                  <a:srgbClr val="447FC0"/>
                </a:solidFill>
                <a:hlinkClick r:id="rId2"/>
              </a:rPr>
              <a:t>labwiki</a:t>
            </a:r>
            <a:endParaRPr lang="en-US" sz="2400" dirty="0" smtClean="0">
              <a:solidFill>
                <a:srgbClr val="447FC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447F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9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833" y="2613577"/>
            <a:ext cx="7190697" cy="1776648"/>
          </a:xfrm>
        </p:spPr>
        <p:txBody>
          <a:bodyPr/>
          <a:lstStyle/>
          <a:p>
            <a:pPr marL="177800" indent="0" algn="ctr">
              <a:buNone/>
            </a:pPr>
            <a:r>
              <a:rPr lang="en-US" sz="3600" dirty="0" smtClean="0">
                <a:solidFill>
                  <a:srgbClr val="F26000"/>
                </a:solidFill>
              </a:rPr>
              <a:t>O</a:t>
            </a:r>
            <a:r>
              <a:rPr lang="en-US" sz="3600" dirty="0" smtClean="0">
                <a:solidFill>
                  <a:srgbClr val="F26000"/>
                </a:solidFill>
              </a:rPr>
              <a:t>rchestrating an experiment in </a:t>
            </a:r>
            <a:r>
              <a:rPr lang="en-US" sz="3600" dirty="0" err="1" smtClean="0">
                <a:solidFill>
                  <a:srgbClr val="F26000"/>
                </a:solidFill>
              </a:rPr>
              <a:t>LabWiki</a:t>
            </a:r>
            <a:endParaRPr lang="en-US" sz="3600" dirty="0" smtClean="0">
              <a:solidFill>
                <a:srgbClr val="F26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Steps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Reserve slice with VMs that boot GIMI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Verify that slice is 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Define experiment to be executed in </a:t>
            </a:r>
            <a:r>
              <a:rPr lang="en-US" sz="2400" dirty="0" err="1" smtClean="0"/>
              <a:t>LabWiki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Run and observe experiment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Archive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Document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Delete slice (be a good GENI citizen by sharing!!)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09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Nodes 1-4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Image</a:t>
            </a:r>
          </a:p>
          <a:p>
            <a:r>
              <a:rPr lang="en-US" sz="2400" dirty="0" err="1" smtClean="0"/>
              <a:t>Postboot</a:t>
            </a:r>
            <a:r>
              <a:rPr lang="en-US" sz="2400" dirty="0" smtClean="0"/>
              <a:t> script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sh</a:t>
            </a:r>
            <a:r>
              <a:rPr lang="en-US" sz="2400" dirty="0" smtClean="0"/>
              <a:t> into node</a:t>
            </a:r>
            <a:endParaRPr lang="en-US" sz="2400" dirty="0"/>
          </a:p>
        </p:txBody>
      </p:sp>
      <p:pic>
        <p:nvPicPr>
          <p:cNvPr id="4" name="Picture 3" descr="flack_top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82" y="2455999"/>
            <a:ext cx="5812118" cy="356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9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Nodes 1-4: Image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199" y="1359128"/>
            <a:ext cx="4368800" cy="549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ExoGENI</a:t>
            </a:r>
            <a:endParaRPr lang="en-US" dirty="0" smtClean="0"/>
          </a:p>
          <a:p>
            <a:pPr lvl="1"/>
            <a:r>
              <a:rPr lang="en-US" dirty="0" err="1" smtClean="0"/>
              <a:t>Debian</a:t>
            </a:r>
            <a:r>
              <a:rPr lang="en-US" dirty="0" smtClean="0"/>
              <a:t> 6</a:t>
            </a:r>
          </a:p>
          <a:p>
            <a:pPr lvl="1"/>
            <a:r>
              <a:rPr lang="en-US" dirty="0" smtClean="0"/>
              <a:t>OMF</a:t>
            </a:r>
          </a:p>
          <a:p>
            <a:pPr lvl="1"/>
            <a:r>
              <a:rPr lang="en-US" dirty="0" smtClean="0"/>
              <a:t>OML client &amp; apps</a:t>
            </a:r>
          </a:p>
          <a:p>
            <a:pPr lvl="1"/>
            <a:r>
              <a:rPr lang="en-US" dirty="0" smtClean="0"/>
              <a:t>URL to </a:t>
            </a:r>
            <a:r>
              <a:rPr lang="en-US" dirty="0"/>
              <a:t>image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447FC0"/>
                </a:solidFill>
              </a:rPr>
              <a:t>http://emmy9.casa.umass.edu/</a:t>
            </a:r>
            <a:r>
              <a:rPr lang="en-US" dirty="0" err="1">
                <a:solidFill>
                  <a:srgbClr val="447FC0"/>
                </a:solidFill>
              </a:rPr>
              <a:t>Disk_Images</a:t>
            </a:r>
            <a:r>
              <a:rPr lang="en-US" dirty="0">
                <a:solidFill>
                  <a:srgbClr val="447FC0"/>
                </a:solidFill>
              </a:rPr>
              <a:t>/</a:t>
            </a:r>
            <a:r>
              <a:rPr lang="en-US" dirty="0" err="1">
                <a:solidFill>
                  <a:srgbClr val="447FC0"/>
                </a:solidFill>
              </a:rPr>
              <a:t>ExoGENI</a:t>
            </a:r>
            <a:r>
              <a:rPr lang="en-US" dirty="0">
                <a:solidFill>
                  <a:srgbClr val="447FC0"/>
                </a:solidFill>
              </a:rPr>
              <a:t>/deb6ovsgimiv4.xml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26000" y="1359129"/>
            <a:ext cx="4318000" cy="29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InstaGENI</a:t>
            </a:r>
            <a:endParaRPr lang="en-US" dirty="0" smtClean="0"/>
          </a:p>
          <a:p>
            <a:pPr lvl="1"/>
            <a:r>
              <a:rPr lang="en-US" dirty="0" smtClean="0"/>
              <a:t>Ubuntu 12.04</a:t>
            </a:r>
          </a:p>
          <a:p>
            <a:pPr lvl="1"/>
            <a:r>
              <a:rPr lang="en-US" dirty="0" smtClean="0"/>
              <a:t>OMF</a:t>
            </a:r>
          </a:p>
          <a:p>
            <a:pPr lvl="1"/>
            <a:r>
              <a:rPr lang="en-US" dirty="0"/>
              <a:t>OML client &amp; </a:t>
            </a:r>
            <a:r>
              <a:rPr lang="en-US" dirty="0" smtClean="0"/>
              <a:t>apps</a:t>
            </a:r>
            <a:endParaRPr lang="en-US" b="1" dirty="0" smtClean="0"/>
          </a:p>
          <a:p>
            <a:pPr lvl="1"/>
            <a:r>
              <a:rPr lang="en-US" dirty="0" smtClean="0"/>
              <a:t>URL to image: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447FC0"/>
                </a:solidFill>
              </a:rPr>
              <a:t>https://</a:t>
            </a:r>
            <a:r>
              <a:rPr lang="en-US" dirty="0" err="1" smtClean="0">
                <a:solidFill>
                  <a:srgbClr val="447FC0"/>
                </a:solidFill>
              </a:rPr>
              <a:t>www.instageni.illinois.edu</a:t>
            </a:r>
            <a:r>
              <a:rPr lang="en-US" dirty="0" smtClean="0">
                <a:solidFill>
                  <a:srgbClr val="447FC0"/>
                </a:solidFill>
              </a:rPr>
              <a:t>/</a:t>
            </a:r>
            <a:r>
              <a:rPr lang="en-US" dirty="0" err="1" smtClean="0">
                <a:solidFill>
                  <a:srgbClr val="447FC0"/>
                </a:solidFill>
              </a:rPr>
              <a:t>image_metadata.php?uuid</a:t>
            </a:r>
            <a:r>
              <a:rPr lang="en-US" dirty="0" smtClean="0">
                <a:solidFill>
                  <a:srgbClr val="447FC0"/>
                </a:solidFill>
              </a:rPr>
              <a:t>=df9ce62b-ec1a-11e3-bc1a-000000000000</a:t>
            </a:r>
          </a:p>
        </p:txBody>
      </p:sp>
    </p:spTree>
    <p:extLst>
      <p:ext uri="{BB962C8B-B14F-4D97-AF65-F5344CB8AC3E}">
        <p14:creationId xmlns:p14="http://schemas.microsoft.com/office/powerpoint/2010/main" val="101261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Nodes 1-4: </a:t>
            </a:r>
            <a:r>
              <a:rPr lang="en-US" sz="3200" dirty="0" err="1" smtClean="0"/>
              <a:t>Postboot</a:t>
            </a:r>
            <a:r>
              <a:rPr lang="en-US" sz="3200" dirty="0" smtClean="0"/>
              <a:t> </a:t>
            </a:r>
            <a:r>
              <a:rPr lang="en-US" sz="3200" dirty="0" smtClean="0"/>
              <a:t>Script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60" y="1014102"/>
            <a:ext cx="8923139" cy="823902"/>
          </a:xfrm>
        </p:spPr>
        <p:txBody>
          <a:bodyPr/>
          <a:lstStyle/>
          <a:p>
            <a:r>
              <a:rPr lang="en-US" sz="2000" dirty="0" err="1" smtClean="0"/>
              <a:t>Postboot</a:t>
            </a:r>
            <a:r>
              <a:rPr lang="en-US" sz="2000" dirty="0" smtClean="0"/>
              <a:t> </a:t>
            </a:r>
            <a:r>
              <a:rPr lang="en-US" sz="2000" dirty="0"/>
              <a:t>script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447FC0"/>
                </a:solidFill>
                <a:hlinkClick r:id="rId3"/>
              </a:rPr>
              <a:t>http</a:t>
            </a:r>
            <a:r>
              <a:rPr lang="en-US" sz="2000" dirty="0">
                <a:solidFill>
                  <a:srgbClr val="447FC0"/>
                </a:solidFill>
                <a:hlinkClick r:id="rId3"/>
              </a:rPr>
              <a:t>://emmy9.casa.umass.edu/GEC-20</a:t>
            </a:r>
            <a:r>
              <a:rPr lang="en-US" sz="2000" dirty="0" smtClean="0">
                <a:solidFill>
                  <a:srgbClr val="447FC0"/>
                </a:solidFill>
                <a:hlinkClick r:id="rId3"/>
              </a:rPr>
              <a:t>/gimidev.tar.gz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1315177"/>
            <a:ext cx="7688131" cy="526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#!/bin/</a:t>
            </a:r>
            <a:r>
              <a:rPr lang="en-US" sz="1600" dirty="0" smtClean="0"/>
              <a:t>bash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read -r slice1 &lt;/</a:t>
            </a:r>
            <a:r>
              <a:rPr lang="en-US" sz="1600" dirty="0" err="1"/>
              <a:t>var</a:t>
            </a:r>
            <a:r>
              <a:rPr lang="en-US" sz="1600" dirty="0"/>
              <a:t>/</a:t>
            </a:r>
            <a:r>
              <a:rPr lang="en-US" sz="1600" dirty="0" err="1"/>
              <a:t>emulab</a:t>
            </a:r>
            <a:r>
              <a:rPr lang="en-US" sz="1600" dirty="0"/>
              <a:t>/boot/nickname</a:t>
            </a:r>
          </a:p>
          <a:p>
            <a:pPr marL="0" indent="0">
              <a:buNone/>
            </a:pPr>
            <a:r>
              <a:rPr lang="en-US" sz="1600" dirty="0" err="1"/>
              <a:t>slicename</a:t>
            </a:r>
            <a:r>
              <a:rPr lang="en-US" sz="1600" dirty="0"/>
              <a:t>=$(echo $slice1 | cut -f2 -d.</a:t>
            </a:r>
            <a:r>
              <a:rPr lang="en-US" sz="1600" dirty="0" smtClean="0"/>
              <a:t>)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host1=$(hostname</a:t>
            </a:r>
            <a:r>
              <a:rPr lang="en-US" sz="1600" dirty="0" smtClean="0"/>
              <a:t>)</a:t>
            </a:r>
            <a:endParaRPr lang="en-US" sz="1600" dirty="0"/>
          </a:p>
          <a:p>
            <a:pPr marL="0" indent="0">
              <a:buNone/>
            </a:pPr>
            <a:r>
              <a:rPr lang="es-ES_tradnl" sz="1600" dirty="0"/>
              <a:t>host=$(echo $host1 | </a:t>
            </a:r>
            <a:r>
              <a:rPr lang="es-ES_tradnl" sz="1600" dirty="0" err="1"/>
              <a:t>cut</a:t>
            </a:r>
            <a:r>
              <a:rPr lang="es-ES_tradnl" sz="1600" dirty="0"/>
              <a:t> -f1 -d.</a:t>
            </a:r>
            <a:r>
              <a:rPr lang="es-ES_tradnl" sz="1600" dirty="0" smtClean="0"/>
              <a:t>)</a:t>
            </a:r>
            <a:endParaRPr lang="es-ES_tradnl" sz="1600" dirty="0"/>
          </a:p>
          <a:p>
            <a:pPr marL="0" indent="0">
              <a:buNone/>
            </a:pPr>
            <a:r>
              <a:rPr lang="es-ES_tradnl" sz="1600" dirty="0" err="1"/>
              <a:t>slice</a:t>
            </a:r>
            <a:r>
              <a:rPr lang="es-ES_tradnl" sz="1600" dirty="0"/>
              <a:t>=`</a:t>
            </a:r>
            <a:r>
              <a:rPr lang="es-ES_tradnl" sz="1600" dirty="0" err="1"/>
              <a:t>ruby</a:t>
            </a:r>
            <a:r>
              <a:rPr lang="es-ES_tradnl" sz="1600" dirty="0"/>
              <a:t> -e "</a:t>
            </a:r>
            <a:r>
              <a:rPr lang="es-ES_tradnl" sz="1600" dirty="0" err="1"/>
              <a:t>print</a:t>
            </a:r>
            <a:r>
              <a:rPr lang="es-ES_tradnl" sz="1600" dirty="0"/>
              <a:t> '$</a:t>
            </a:r>
            <a:r>
              <a:rPr lang="es-ES_tradnl" sz="1600" dirty="0" err="1"/>
              <a:t>slicename</a:t>
            </a:r>
            <a:r>
              <a:rPr lang="es-ES_tradnl" sz="1600" dirty="0"/>
              <a:t>'[/[^+]*$/]"`</a:t>
            </a:r>
          </a:p>
          <a:p>
            <a:pPr marL="0" indent="0">
              <a:buNone/>
            </a:pPr>
            <a:r>
              <a:rPr lang="es-ES_tradnl" sz="1600" dirty="0"/>
              <a:t>echo $host &gt; /</a:t>
            </a:r>
            <a:r>
              <a:rPr lang="es-ES_tradnl" sz="1600" dirty="0" err="1"/>
              <a:t>etc</a:t>
            </a:r>
            <a:r>
              <a:rPr lang="es-ES_tradnl" sz="1600" dirty="0"/>
              <a:t>/</a:t>
            </a:r>
            <a:r>
              <a:rPr lang="es-ES_tradnl" sz="1600" dirty="0" err="1"/>
              <a:t>hostname</a:t>
            </a:r>
            <a:endParaRPr lang="es-ES_tradnl" sz="1600" dirty="0"/>
          </a:p>
          <a:p>
            <a:pPr marL="0" indent="0">
              <a:buNone/>
            </a:pPr>
            <a:r>
              <a:rPr lang="es-ES_tradnl" sz="1600" dirty="0"/>
              <a:t>/</a:t>
            </a:r>
            <a:r>
              <a:rPr lang="es-ES_tradnl" sz="1600" dirty="0" err="1"/>
              <a:t>bin</a:t>
            </a:r>
            <a:r>
              <a:rPr lang="es-ES_tradnl" sz="1600" dirty="0"/>
              <a:t>/</a:t>
            </a:r>
            <a:r>
              <a:rPr lang="es-ES_tradnl" sz="1600" dirty="0" err="1"/>
              <a:t>hostname</a:t>
            </a:r>
            <a:r>
              <a:rPr lang="es-ES_tradnl" sz="1600" dirty="0"/>
              <a:t> -F /</a:t>
            </a:r>
            <a:r>
              <a:rPr lang="es-ES_tradnl" sz="1600" dirty="0" err="1"/>
              <a:t>etc</a:t>
            </a:r>
            <a:r>
              <a:rPr lang="es-ES_tradnl" sz="1600" dirty="0"/>
              <a:t>/</a:t>
            </a:r>
            <a:r>
              <a:rPr lang="es-ES_tradnl" sz="1600" dirty="0" err="1"/>
              <a:t>hostname</a:t>
            </a:r>
            <a:endParaRPr lang="es-ES_tradnl" sz="1600" dirty="0"/>
          </a:p>
          <a:p>
            <a:pPr marL="0" indent="0">
              <a:buNone/>
            </a:pPr>
            <a:r>
              <a:rPr lang="es-ES_tradnl" sz="1600" dirty="0"/>
              <a:t>echo "---</a:t>
            </a:r>
          </a:p>
          <a:p>
            <a:pPr marL="0" indent="0">
              <a:buNone/>
            </a:pPr>
            <a:r>
              <a:rPr lang="es-ES_tradnl" sz="1600" dirty="0"/>
              <a:t>:</a:t>
            </a:r>
            <a:r>
              <a:rPr lang="es-ES_tradnl" sz="1600" dirty="0" err="1"/>
              <a:t>uid</a:t>
            </a:r>
            <a:r>
              <a:rPr lang="es-ES_tradnl" sz="1600" dirty="0"/>
              <a:t>: $host-$</a:t>
            </a:r>
            <a:r>
              <a:rPr lang="es-ES_tradnl" sz="1600" dirty="0" err="1"/>
              <a:t>slice</a:t>
            </a:r>
            <a:endParaRPr lang="es-ES_tradnl" sz="1600" dirty="0"/>
          </a:p>
          <a:p>
            <a:pPr marL="0" indent="0">
              <a:buNone/>
            </a:pPr>
            <a:r>
              <a:rPr lang="es-ES_tradnl" sz="1600" dirty="0"/>
              <a:t>:</a:t>
            </a:r>
            <a:r>
              <a:rPr lang="es-ES_tradnl" sz="1600" dirty="0" err="1"/>
              <a:t>uri</a:t>
            </a:r>
            <a:r>
              <a:rPr lang="es-ES_tradnl" sz="1600" dirty="0"/>
              <a:t>: </a:t>
            </a:r>
            <a:r>
              <a:rPr lang="es-ES_tradnl" sz="1600" dirty="0" err="1"/>
              <a:t>amqp</a:t>
            </a:r>
            <a:r>
              <a:rPr lang="es-ES_tradnl" sz="1600" dirty="0"/>
              <a:t>://gimi3.casa.umass.edu</a:t>
            </a:r>
          </a:p>
          <a:p>
            <a:pPr marL="0" indent="0">
              <a:buNone/>
            </a:pPr>
            <a:r>
              <a:rPr lang="es-ES_tradnl" sz="1600" dirty="0"/>
              <a:t>:</a:t>
            </a:r>
            <a:r>
              <a:rPr lang="es-ES_tradnl" sz="1600" dirty="0" err="1"/>
              <a:t>environment</a:t>
            </a:r>
            <a:r>
              <a:rPr lang="es-ES_tradnl" sz="1600" dirty="0"/>
              <a:t>: </a:t>
            </a:r>
            <a:r>
              <a:rPr lang="es-ES_tradnl" sz="1600" dirty="0" err="1"/>
              <a:t>production</a:t>
            </a:r>
            <a:endParaRPr lang="es-ES_tradnl" sz="1600" dirty="0"/>
          </a:p>
          <a:p>
            <a:pPr marL="0" indent="0">
              <a:buNone/>
            </a:pPr>
            <a:r>
              <a:rPr lang="es-ES_tradnl" sz="1600" dirty="0"/>
              <a:t>:</a:t>
            </a:r>
            <a:r>
              <a:rPr lang="es-ES_tradnl" sz="1600" dirty="0" err="1"/>
              <a:t>debug</a:t>
            </a:r>
            <a:r>
              <a:rPr lang="es-ES_tradnl" sz="1600" dirty="0"/>
              <a:t>: false" &gt; /</a:t>
            </a:r>
            <a:r>
              <a:rPr lang="es-ES_tradnl" sz="1600" dirty="0" err="1"/>
              <a:t>etc</a:t>
            </a:r>
            <a:r>
              <a:rPr lang="es-ES_tradnl" sz="1600" dirty="0"/>
              <a:t>/</a:t>
            </a:r>
            <a:r>
              <a:rPr lang="es-ES_tradnl" sz="1600" dirty="0" err="1"/>
              <a:t>omf_rc</a:t>
            </a:r>
            <a:r>
              <a:rPr lang="es-ES_tradnl" sz="1600" dirty="0"/>
              <a:t>/</a:t>
            </a:r>
            <a:r>
              <a:rPr lang="es-ES_tradnl" sz="1600" dirty="0" err="1" smtClean="0"/>
              <a:t>config.yml</a:t>
            </a:r>
            <a:endParaRPr lang="es-ES_tradnl" sz="1600" dirty="0" smtClean="0"/>
          </a:p>
          <a:p>
            <a:pPr marL="0" indent="0">
              <a:buNone/>
            </a:pPr>
            <a:r>
              <a:rPr lang="es-ES_tradnl" sz="1600" dirty="0" err="1"/>
              <a:t>if</a:t>
            </a:r>
            <a:r>
              <a:rPr lang="es-ES_tradnl" sz="1600" dirty="0"/>
              <a:t> grep 'Ubuntu' /</a:t>
            </a:r>
            <a:r>
              <a:rPr lang="es-ES_tradnl" sz="1600" dirty="0" err="1"/>
              <a:t>etc</a:t>
            </a:r>
            <a:r>
              <a:rPr lang="es-ES_tradnl" sz="1600" dirty="0"/>
              <a:t>/</a:t>
            </a:r>
            <a:r>
              <a:rPr lang="es-ES_tradnl" sz="1600" dirty="0" err="1"/>
              <a:t>issue</a:t>
            </a:r>
            <a:r>
              <a:rPr lang="es-ES_tradnl" sz="1600" dirty="0"/>
              <a:t>; </a:t>
            </a:r>
            <a:r>
              <a:rPr lang="es-ES_tradnl" sz="1600" dirty="0" err="1"/>
              <a:t>then</a:t>
            </a:r>
            <a:endParaRPr lang="es-ES_tradnl" sz="1600" dirty="0"/>
          </a:p>
          <a:p>
            <a:pPr marL="0" indent="0">
              <a:buNone/>
            </a:pPr>
            <a:r>
              <a:rPr lang="es-ES_tradnl" sz="1600" dirty="0" err="1"/>
              <a:t>restart</a:t>
            </a:r>
            <a:r>
              <a:rPr lang="es-ES_tradnl" sz="1600" dirty="0"/>
              <a:t> </a:t>
            </a:r>
            <a:r>
              <a:rPr lang="es-ES_tradnl" sz="1600" dirty="0" err="1"/>
              <a:t>omf_rc</a:t>
            </a:r>
            <a:endParaRPr lang="es-ES_tradnl" sz="1600" dirty="0"/>
          </a:p>
          <a:p>
            <a:pPr marL="0" indent="0">
              <a:buNone/>
            </a:pPr>
            <a:r>
              <a:rPr lang="es-ES_tradnl" sz="1600" dirty="0" err="1"/>
              <a:t>else</a:t>
            </a:r>
            <a:endParaRPr lang="es-ES_tradnl" sz="1600" dirty="0"/>
          </a:p>
          <a:p>
            <a:pPr marL="0" indent="0">
              <a:buNone/>
            </a:pPr>
            <a:r>
              <a:rPr lang="es-ES_tradnl" sz="1600" dirty="0"/>
              <a:t>/</a:t>
            </a:r>
            <a:r>
              <a:rPr lang="es-ES_tradnl" sz="1600" dirty="0" err="1"/>
              <a:t>etc</a:t>
            </a:r>
            <a:r>
              <a:rPr lang="es-ES_tradnl" sz="1600" dirty="0"/>
              <a:t>/</a:t>
            </a:r>
            <a:r>
              <a:rPr lang="es-ES_tradnl" sz="1600" dirty="0" err="1"/>
              <a:t>init.d</a:t>
            </a:r>
            <a:r>
              <a:rPr lang="es-ES_tradnl" sz="1600" dirty="0"/>
              <a:t>/</a:t>
            </a:r>
            <a:r>
              <a:rPr lang="es-ES_tradnl" sz="1600" dirty="0" err="1"/>
              <a:t>omf_rc</a:t>
            </a:r>
            <a:r>
              <a:rPr lang="es-ES_tradnl" sz="1600" dirty="0"/>
              <a:t> </a:t>
            </a:r>
            <a:r>
              <a:rPr lang="es-ES_tradnl" sz="1600" dirty="0" err="1"/>
              <a:t>restart</a:t>
            </a:r>
            <a:endParaRPr lang="es-ES_tradnl" sz="1600" dirty="0"/>
          </a:p>
          <a:p>
            <a:pPr marL="0" indent="0">
              <a:buNone/>
            </a:pPr>
            <a:r>
              <a:rPr lang="es-ES_tradnl" sz="1600" dirty="0"/>
              <a:t>f</a:t>
            </a:r>
            <a:r>
              <a:rPr lang="es-ES_tradnl" sz="1600" dirty="0" smtClean="0"/>
              <a:t>i</a:t>
            </a:r>
            <a:endParaRPr lang="es-ES_tradnl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19270" y="3686132"/>
            <a:ext cx="8196132" cy="2891612"/>
            <a:chOff x="1227269" y="3234254"/>
            <a:chExt cx="7422460" cy="1546923"/>
          </a:xfrm>
        </p:grpSpPr>
        <p:sp>
          <p:nvSpPr>
            <p:cNvPr id="5" name="Rectangle 4"/>
            <p:cNvSpPr/>
            <p:nvPr/>
          </p:nvSpPr>
          <p:spPr>
            <a:xfrm>
              <a:off x="1227269" y="3234254"/>
              <a:ext cx="3225201" cy="1546923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586940" y="3723337"/>
              <a:ext cx="2401703" cy="32316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364211" y="3400171"/>
              <a:ext cx="2285518" cy="32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Initiates connect to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AMQP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84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Nodes 1-4: </a:t>
            </a:r>
            <a:r>
              <a:rPr lang="en-US" sz="3200" dirty="0" err="1" smtClean="0"/>
              <a:t>Postboot</a:t>
            </a:r>
            <a:r>
              <a:rPr lang="en-US" sz="3200" dirty="0" smtClean="0"/>
              <a:t> </a:t>
            </a:r>
            <a:r>
              <a:rPr lang="en-US" sz="3200" dirty="0" smtClean="0"/>
              <a:t>Script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60" y="931266"/>
            <a:ext cx="8923139" cy="614978"/>
          </a:xfrm>
        </p:spPr>
        <p:txBody>
          <a:bodyPr/>
          <a:lstStyle/>
          <a:p>
            <a:r>
              <a:rPr lang="en-US" sz="2000" dirty="0" err="1" smtClean="0"/>
              <a:t>Postboot</a:t>
            </a:r>
            <a:r>
              <a:rPr lang="en-US" sz="2000" dirty="0" smtClean="0"/>
              <a:t> </a:t>
            </a:r>
            <a:r>
              <a:rPr lang="en-US" sz="2000" dirty="0"/>
              <a:t>script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447FC0"/>
                </a:solidFill>
                <a:hlinkClick r:id="rId3"/>
              </a:rPr>
              <a:t>http</a:t>
            </a:r>
            <a:r>
              <a:rPr lang="en-US" sz="2000" dirty="0">
                <a:solidFill>
                  <a:srgbClr val="447FC0"/>
                </a:solidFill>
                <a:hlinkClick r:id="rId3"/>
              </a:rPr>
              <a:t>://emmy9.casa.umass.edu/GEC-20</a:t>
            </a:r>
            <a:r>
              <a:rPr lang="en-US" sz="2000" dirty="0" smtClean="0">
                <a:solidFill>
                  <a:srgbClr val="447FC0"/>
                </a:solidFill>
                <a:hlinkClick r:id="rId3"/>
              </a:rPr>
              <a:t>/gimidev.tar.gz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6002" y="2816593"/>
            <a:ext cx="7688131" cy="503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800" dirty="0" err="1" smtClean="0"/>
              <a:t>wget</a:t>
            </a:r>
            <a:r>
              <a:rPr lang="es-ES_tradnl" sz="1800" dirty="0" smtClean="0"/>
              <a:t> </a:t>
            </a:r>
            <a:r>
              <a:rPr lang="es-ES_tradnl" sz="1800" dirty="0"/>
              <a:t>http://emmy9.casa.umass.edu/GEC-20/</a:t>
            </a:r>
            <a:r>
              <a:rPr lang="es-ES_tradnl" sz="1800" dirty="0" err="1"/>
              <a:t>fdb.rb</a:t>
            </a:r>
            <a:r>
              <a:rPr lang="es-ES_tradnl" sz="1800" dirty="0"/>
              <a:t> -P /</a:t>
            </a:r>
            <a:r>
              <a:rPr lang="es-ES_tradnl" sz="1800" dirty="0" err="1"/>
              <a:t>root</a:t>
            </a:r>
            <a:r>
              <a:rPr lang="es-ES_tradnl" sz="1800" dirty="0"/>
              <a:t>/</a:t>
            </a:r>
          </a:p>
          <a:p>
            <a:pPr marL="0" indent="0">
              <a:buNone/>
            </a:pPr>
            <a:r>
              <a:rPr lang="es-ES_tradnl" sz="1800" dirty="0" err="1"/>
              <a:t>wget</a:t>
            </a:r>
            <a:r>
              <a:rPr lang="es-ES_tradnl" sz="1800" dirty="0"/>
              <a:t> http://emmy9.casa.umass.edu/GEC-20/</a:t>
            </a:r>
            <a:r>
              <a:rPr lang="es-ES_tradnl" sz="1800" dirty="0" err="1"/>
              <a:t>Insta_post</a:t>
            </a:r>
            <a:r>
              <a:rPr lang="es-ES_tradnl" sz="1800" dirty="0"/>
              <a:t>/</a:t>
            </a:r>
            <a:r>
              <a:rPr lang="es-ES_tradnl" sz="1800" dirty="0" err="1"/>
              <a:t>learning-switch_copy.rb</a:t>
            </a:r>
            <a:r>
              <a:rPr lang="es-ES_tradnl" sz="1800" dirty="0"/>
              <a:t> -P /</a:t>
            </a:r>
            <a:r>
              <a:rPr lang="es-ES_tradnl" sz="1800" dirty="0" err="1"/>
              <a:t>root</a:t>
            </a:r>
            <a:endParaRPr lang="es-ES_tradnl" sz="1800" dirty="0"/>
          </a:p>
          <a:p>
            <a:pPr marL="0" indent="0">
              <a:buNone/>
            </a:pPr>
            <a:r>
              <a:rPr lang="es-ES_tradnl" sz="1800" dirty="0" err="1"/>
              <a:t>chmod</a:t>
            </a:r>
            <a:r>
              <a:rPr lang="es-ES_tradnl" sz="1800" dirty="0"/>
              <a:t> +x /</a:t>
            </a:r>
            <a:r>
              <a:rPr lang="es-ES_tradnl" sz="1800" dirty="0" err="1"/>
              <a:t>root</a:t>
            </a:r>
            <a:r>
              <a:rPr lang="es-ES_tradnl" sz="1800" dirty="0"/>
              <a:t>/</a:t>
            </a:r>
            <a:r>
              <a:rPr lang="es-ES_tradnl" sz="1800" dirty="0" err="1"/>
              <a:t>learning-switch_copy.rb</a:t>
            </a:r>
            <a:endParaRPr lang="es-ES_tradnl" sz="1800" dirty="0"/>
          </a:p>
          <a:p>
            <a:pPr marL="0" indent="0">
              <a:buNone/>
            </a:pPr>
            <a:r>
              <a:rPr lang="es-ES_tradnl" sz="1800" dirty="0" err="1"/>
              <a:t>wget</a:t>
            </a:r>
            <a:r>
              <a:rPr lang="es-ES_tradnl" sz="1800" dirty="0"/>
              <a:t> http://emmy9.casa.umass.edu/GEC-20/</a:t>
            </a:r>
            <a:r>
              <a:rPr lang="es-ES_tradnl" sz="1800" dirty="0" err="1"/>
              <a:t>Insta_post</a:t>
            </a:r>
            <a:r>
              <a:rPr lang="es-ES_tradnl" sz="1800" dirty="0"/>
              <a:t>/</a:t>
            </a:r>
            <a:r>
              <a:rPr lang="es-ES_tradnl" sz="1800" dirty="0" err="1"/>
              <a:t>learn_ofcollect.rb</a:t>
            </a:r>
            <a:r>
              <a:rPr lang="es-ES_tradnl" sz="1800" dirty="0"/>
              <a:t> -P /</a:t>
            </a:r>
            <a:r>
              <a:rPr lang="es-ES_tradnl" sz="1800" dirty="0" err="1"/>
              <a:t>usr</a:t>
            </a:r>
            <a:r>
              <a:rPr lang="es-ES_tradnl" sz="1800" dirty="0"/>
              <a:t>/local/</a:t>
            </a:r>
            <a:r>
              <a:rPr lang="es-ES_tradnl" sz="1800" dirty="0" err="1"/>
              <a:t>bin</a:t>
            </a:r>
            <a:endParaRPr lang="es-ES_tradnl" sz="1800" dirty="0"/>
          </a:p>
          <a:p>
            <a:pPr marL="0" indent="0">
              <a:buNone/>
            </a:pPr>
            <a:r>
              <a:rPr lang="es-ES_tradnl" sz="1800" dirty="0" err="1"/>
              <a:t>chmod</a:t>
            </a:r>
            <a:r>
              <a:rPr lang="es-ES_tradnl" sz="1800" dirty="0"/>
              <a:t> +x /</a:t>
            </a:r>
            <a:r>
              <a:rPr lang="es-ES_tradnl" sz="1800" dirty="0" err="1"/>
              <a:t>usr</a:t>
            </a:r>
            <a:r>
              <a:rPr lang="es-ES_tradnl" sz="1800" dirty="0"/>
              <a:t>/local/</a:t>
            </a:r>
            <a:r>
              <a:rPr lang="es-ES_tradnl" sz="1800" dirty="0" err="1"/>
              <a:t>bin</a:t>
            </a:r>
            <a:r>
              <a:rPr lang="es-ES_tradnl" sz="1800" dirty="0"/>
              <a:t>/</a:t>
            </a:r>
            <a:r>
              <a:rPr lang="es-ES_tradnl" sz="1800" dirty="0" err="1"/>
              <a:t>learn_ofcollect.rb</a:t>
            </a:r>
            <a:endParaRPr lang="es-ES_tradnl" sz="1800" dirty="0"/>
          </a:p>
          <a:p>
            <a:pPr marL="0" indent="0">
              <a:buNone/>
            </a:pPr>
            <a:r>
              <a:rPr lang="es-ES_tradnl" sz="1800" dirty="0" err="1"/>
              <a:t>wget</a:t>
            </a:r>
            <a:r>
              <a:rPr lang="es-ES_tradnl" sz="1800" dirty="0"/>
              <a:t> http://emmy9.casa.umass.edu/GEC-20/</a:t>
            </a:r>
            <a:r>
              <a:rPr lang="es-ES_tradnl" sz="1800" dirty="0" err="1"/>
              <a:t>Insta_post</a:t>
            </a:r>
            <a:r>
              <a:rPr lang="es-ES_tradnl" sz="1800" dirty="0"/>
              <a:t>/ovs-setup2.sh -P /</a:t>
            </a:r>
            <a:r>
              <a:rPr lang="es-ES_tradnl" sz="1800" dirty="0" err="1"/>
              <a:t>root</a:t>
            </a:r>
            <a:endParaRPr lang="es-ES_tradnl" sz="1800" dirty="0"/>
          </a:p>
          <a:p>
            <a:pPr marL="0" indent="0">
              <a:buNone/>
            </a:pPr>
            <a:r>
              <a:rPr lang="es-ES_tradnl" sz="1800" dirty="0" err="1"/>
              <a:t>chmod</a:t>
            </a:r>
            <a:r>
              <a:rPr lang="es-ES_tradnl" sz="1800" dirty="0"/>
              <a:t> +x /</a:t>
            </a:r>
            <a:r>
              <a:rPr lang="es-ES_tradnl" sz="1800" dirty="0" err="1"/>
              <a:t>root</a:t>
            </a:r>
            <a:r>
              <a:rPr lang="es-ES_tradnl" sz="1800" dirty="0"/>
              <a:t>/ovs-setup2.sh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s-ES_tradnl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26002" y="1591765"/>
            <a:ext cx="8130891" cy="4703651"/>
            <a:chOff x="526002" y="1591765"/>
            <a:chExt cx="8130891" cy="4703651"/>
          </a:xfrm>
        </p:grpSpPr>
        <p:sp>
          <p:nvSpPr>
            <p:cNvPr id="19" name="TextBox 18"/>
            <p:cNvSpPr txBox="1"/>
            <p:nvPr/>
          </p:nvSpPr>
          <p:spPr>
            <a:xfrm>
              <a:off x="7099631" y="1591765"/>
              <a:ext cx="15572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n>
                    <a:solidFill>
                      <a:srgbClr val="449D57"/>
                    </a:solidFill>
                  </a:ln>
                  <a:solidFill>
                    <a:srgbClr val="FF0000"/>
                  </a:solidFill>
                </a:rPr>
                <a:t>Install Scripts</a:t>
              </a:r>
              <a:endParaRPr lang="en-US" dirty="0" smtClean="0">
                <a:ln>
                  <a:solidFill>
                    <a:srgbClr val="449D57"/>
                  </a:solidFill>
                </a:ln>
                <a:solidFill>
                  <a:srgbClr val="FF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26002" y="1905203"/>
              <a:ext cx="7798334" cy="4390213"/>
              <a:chOff x="719270" y="4574987"/>
              <a:chExt cx="7229436" cy="214854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19270" y="4971057"/>
                <a:ext cx="7229436" cy="1752472"/>
              </a:xfrm>
              <a:prstGeom prst="rect">
                <a:avLst/>
              </a:prstGeom>
              <a:noFill/>
              <a:ln w="34925">
                <a:solidFill>
                  <a:srgbClr val="449D5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449D57"/>
                    </a:solidFill>
                  </a:ln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4739341" y="4574987"/>
                <a:ext cx="2401703" cy="323165"/>
              </a:xfrm>
              <a:prstGeom prst="straightConnector1">
                <a:avLst/>
              </a:prstGeom>
              <a:ln>
                <a:solidFill>
                  <a:srgbClr val="449D57"/>
                </a:solidFill>
                <a:headEnd type="triangle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66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Image</a:t>
            </a:r>
          </a:p>
          <a:p>
            <a:r>
              <a:rPr lang="en-US" sz="2800" dirty="0" err="1"/>
              <a:t>Postboot</a:t>
            </a:r>
            <a:r>
              <a:rPr lang="en-US" sz="2800" dirty="0"/>
              <a:t> script</a:t>
            </a:r>
          </a:p>
          <a:p>
            <a:r>
              <a:rPr lang="en-US" sz="2800" dirty="0" err="1"/>
              <a:t>ssh</a:t>
            </a:r>
            <a:r>
              <a:rPr lang="en-US" sz="2800" dirty="0"/>
              <a:t> into node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841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Switch: Image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4348"/>
            <a:ext cx="4368800" cy="3113742"/>
          </a:xfrm>
        </p:spPr>
        <p:txBody>
          <a:bodyPr/>
          <a:lstStyle/>
          <a:p>
            <a:r>
              <a:rPr lang="en-US" sz="2800" dirty="0" err="1" smtClean="0"/>
              <a:t>ExoGENI</a:t>
            </a:r>
            <a:endParaRPr lang="en-US" sz="2800" dirty="0"/>
          </a:p>
          <a:p>
            <a:pPr lvl="1"/>
            <a:r>
              <a:rPr lang="en-US" sz="2800" dirty="0" err="1" smtClean="0">
                <a:solidFill>
                  <a:srgbClr val="000000"/>
                </a:solidFill>
              </a:rPr>
              <a:t>Debian</a:t>
            </a:r>
            <a:r>
              <a:rPr lang="en-US" sz="2800" dirty="0" smtClean="0">
                <a:solidFill>
                  <a:srgbClr val="000000"/>
                </a:solidFill>
              </a:rPr>
              <a:t> 6</a:t>
            </a:r>
          </a:p>
          <a:p>
            <a:pPr lvl="1"/>
            <a:r>
              <a:rPr lang="en-US" sz="2800" dirty="0" smtClean="0"/>
              <a:t>OMF</a:t>
            </a:r>
          </a:p>
          <a:p>
            <a:pPr lvl="1"/>
            <a:r>
              <a:rPr lang="en-US" sz="2800" dirty="0" smtClean="0"/>
              <a:t>OML</a:t>
            </a:r>
          </a:p>
          <a:p>
            <a:pPr lvl="1"/>
            <a:r>
              <a:rPr lang="en-US" sz="2800" dirty="0" smtClean="0"/>
              <a:t>OVS</a:t>
            </a:r>
            <a:endParaRPr lang="en-US" sz="2800" dirty="0"/>
          </a:p>
          <a:p>
            <a:pPr lvl="1"/>
            <a:r>
              <a:rPr lang="en-US" sz="2800" dirty="0" smtClean="0"/>
              <a:t>URL </a:t>
            </a:r>
            <a:r>
              <a:rPr lang="en-US" sz="2800" dirty="0"/>
              <a:t>to image:</a:t>
            </a:r>
            <a:br>
              <a:rPr lang="en-US" sz="2800" dirty="0"/>
            </a:br>
            <a:r>
              <a:rPr lang="en-US" sz="2800" dirty="0">
                <a:solidFill>
                  <a:srgbClr val="447FC0"/>
                </a:solidFill>
              </a:rPr>
              <a:t>http://emmy9.casa.umass.edu/</a:t>
            </a:r>
            <a:r>
              <a:rPr lang="en-US" sz="2800" dirty="0" err="1">
                <a:solidFill>
                  <a:srgbClr val="447FC0"/>
                </a:solidFill>
              </a:rPr>
              <a:t>Disk_Images</a:t>
            </a:r>
            <a:r>
              <a:rPr lang="en-US" sz="2800" dirty="0">
                <a:solidFill>
                  <a:srgbClr val="447FC0"/>
                </a:solidFill>
              </a:rPr>
              <a:t>/</a:t>
            </a:r>
            <a:r>
              <a:rPr lang="en-US" sz="2800" dirty="0" err="1">
                <a:solidFill>
                  <a:srgbClr val="447FC0"/>
                </a:solidFill>
              </a:rPr>
              <a:t>ExoGENI</a:t>
            </a:r>
            <a:r>
              <a:rPr lang="en-US" sz="2800" dirty="0">
                <a:solidFill>
                  <a:srgbClr val="447FC0"/>
                </a:solidFill>
              </a:rPr>
              <a:t>/deb6ovsgimiv4.</a:t>
            </a:r>
            <a:r>
              <a:rPr lang="en-US" sz="2800" dirty="0" smtClean="0">
                <a:solidFill>
                  <a:srgbClr val="447FC0"/>
                </a:solidFill>
              </a:rPr>
              <a:t>xml</a:t>
            </a:r>
            <a:endParaRPr lang="en-US" sz="2800" dirty="0">
              <a:solidFill>
                <a:srgbClr val="447F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26000" y="1414348"/>
            <a:ext cx="4318000" cy="29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InstaGENI</a:t>
            </a:r>
            <a:endParaRPr lang="en-US" dirty="0" smtClean="0"/>
          </a:p>
          <a:p>
            <a:pPr lvl="1"/>
            <a:r>
              <a:rPr lang="en-US" dirty="0" smtClean="0"/>
              <a:t>Ubuntu 12.04</a:t>
            </a:r>
          </a:p>
          <a:p>
            <a:pPr lvl="1"/>
            <a:r>
              <a:rPr lang="en-US" dirty="0" smtClean="0"/>
              <a:t>OMF</a:t>
            </a:r>
          </a:p>
          <a:p>
            <a:pPr lvl="1"/>
            <a:r>
              <a:rPr lang="en-US" dirty="0" smtClean="0"/>
              <a:t>OML</a:t>
            </a:r>
          </a:p>
          <a:p>
            <a:pPr lvl="1"/>
            <a:r>
              <a:rPr lang="en-US" dirty="0" smtClean="0"/>
              <a:t>OVS</a:t>
            </a:r>
          </a:p>
          <a:p>
            <a:pPr lvl="1"/>
            <a:r>
              <a:rPr lang="en-US" dirty="0" smtClean="0"/>
              <a:t>URL to </a:t>
            </a:r>
            <a:r>
              <a:rPr lang="en-US" dirty="0"/>
              <a:t>image:</a:t>
            </a:r>
            <a:br>
              <a:rPr lang="en-US" dirty="0"/>
            </a:br>
            <a:r>
              <a:rPr lang="en-US" dirty="0" smtClean="0">
                <a:solidFill>
                  <a:srgbClr val="447FC0"/>
                </a:solidFill>
              </a:rPr>
              <a:t>https</a:t>
            </a:r>
            <a:r>
              <a:rPr lang="en-US" dirty="0">
                <a:solidFill>
                  <a:srgbClr val="447FC0"/>
                </a:solidFill>
              </a:rPr>
              <a:t>://</a:t>
            </a:r>
            <a:r>
              <a:rPr lang="en-US" dirty="0" err="1">
                <a:solidFill>
                  <a:srgbClr val="447FC0"/>
                </a:solidFill>
              </a:rPr>
              <a:t>www.instageni.nysernet.org</a:t>
            </a:r>
            <a:r>
              <a:rPr lang="en-US" dirty="0">
                <a:solidFill>
                  <a:srgbClr val="447FC0"/>
                </a:solidFill>
              </a:rPr>
              <a:t>/</a:t>
            </a:r>
            <a:r>
              <a:rPr lang="en-US" dirty="0" err="1">
                <a:solidFill>
                  <a:srgbClr val="447FC0"/>
                </a:solidFill>
              </a:rPr>
              <a:t>image_metadata.php?uuid</a:t>
            </a:r>
            <a:r>
              <a:rPr lang="en-US" dirty="0">
                <a:solidFill>
                  <a:srgbClr val="447FC0"/>
                </a:solidFill>
              </a:rPr>
              <a:t>=551210c7-ecca-11e3-9973-000000000000</a:t>
            </a:r>
            <a:endParaRPr lang="en-US" dirty="0" smtClean="0">
              <a:solidFill>
                <a:srgbClr val="447FC0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2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“Experiment Cycle”</a:t>
            </a:r>
          </a:p>
        </p:txBody>
      </p:sp>
      <p:sp>
        <p:nvSpPr>
          <p:cNvPr id="370" name="Shape 370"/>
          <p:cNvSpPr/>
          <p:nvPr/>
        </p:nvSpPr>
        <p:spPr>
          <a:xfrm>
            <a:off x="5759173" y="2951774"/>
            <a:ext cx="1814436" cy="77027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12167"/>
              </a:gs>
              <a:gs pos="100000">
                <a:srgbClr val="9A9ADF"/>
              </a:gs>
            </a:gsLst>
            <a:lin ang="16200000" scaled="0"/>
          </a:gradFill>
          <a:ln w="9525" cap="flat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Setup</a:t>
            </a:r>
          </a:p>
        </p:txBody>
      </p:sp>
      <p:sp>
        <p:nvSpPr>
          <p:cNvPr id="371" name="Shape 371"/>
          <p:cNvSpPr/>
          <p:nvPr/>
        </p:nvSpPr>
        <p:spPr>
          <a:xfrm>
            <a:off x="1169788" y="2958124"/>
            <a:ext cx="1814436" cy="77027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12167"/>
              </a:gs>
              <a:gs pos="100000">
                <a:srgbClr val="9A9ADF"/>
              </a:gs>
            </a:gsLst>
            <a:lin ang="16200000" scaled="0"/>
          </a:gradFill>
          <a:ln w="9525" cap="flat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</a:p>
        </p:txBody>
      </p:sp>
      <p:sp>
        <p:nvSpPr>
          <p:cNvPr id="372" name="Shape 372"/>
          <p:cNvSpPr/>
          <p:nvPr/>
        </p:nvSpPr>
        <p:spPr>
          <a:xfrm>
            <a:off x="3464480" y="5148914"/>
            <a:ext cx="1814436" cy="77027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12167"/>
              </a:gs>
              <a:gs pos="100000">
                <a:srgbClr val="9A9ADF"/>
              </a:gs>
            </a:gsLst>
            <a:lin ang="16200000" scaled="0"/>
          </a:gradFill>
          <a:ln w="9525" cap="flat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Execute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2039" y="2111215"/>
            <a:ext cx="1235998" cy="1681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Shape 374"/>
          <p:cNvGrpSpPr/>
          <p:nvPr/>
        </p:nvGrpSpPr>
        <p:grpSpPr>
          <a:xfrm>
            <a:off x="3221380" y="2958123"/>
            <a:ext cx="2354567" cy="1745848"/>
            <a:chOff x="-2094666" y="3331617"/>
            <a:chExt cx="1964546" cy="1456657"/>
          </a:xfrm>
        </p:grpSpPr>
        <p:sp>
          <p:nvSpPr>
            <p:cNvPr id="375" name="Shape 375"/>
            <p:cNvSpPr/>
            <p:nvPr/>
          </p:nvSpPr>
          <p:spPr>
            <a:xfrm>
              <a:off x="-1821696" y="3331617"/>
              <a:ext cx="577297" cy="647660"/>
            </a:xfrm>
            <a:prstGeom prst="flowChartMultidocument">
              <a:avLst/>
            </a:prstGeom>
            <a:solidFill>
              <a:srgbClr val="FFFF00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Notes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-2094666" y="4140614"/>
              <a:ext cx="577297" cy="647660"/>
            </a:xfrm>
            <a:prstGeom prst="flowChartMultidocument">
              <a:avLst/>
            </a:prstGeom>
            <a:solidFill>
              <a:srgbClr val="F2F2F2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 baseline="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Code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-1020453" y="3331617"/>
              <a:ext cx="700354" cy="647660"/>
            </a:xfrm>
            <a:prstGeom prst="flowChartMultidocument">
              <a:avLst/>
            </a:prstGeom>
            <a:solidFill>
              <a:srgbClr val="006C01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Experiment</a:t>
              </a:r>
              <a:br>
                <a:rPr lang="en-US"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Description</a:t>
              </a:r>
            </a:p>
          </p:txBody>
        </p:sp>
        <p:grpSp>
          <p:nvGrpSpPr>
            <p:cNvPr id="378" name="Shape 378"/>
            <p:cNvGrpSpPr/>
            <p:nvPr/>
          </p:nvGrpSpPr>
          <p:grpSpPr>
            <a:xfrm>
              <a:off x="-679714" y="4126696"/>
              <a:ext cx="549594" cy="657460"/>
              <a:chOff x="5090121" y="1512053"/>
              <a:chExt cx="1011626" cy="1210172"/>
            </a:xfrm>
          </p:grpSpPr>
          <p:sp>
            <p:nvSpPr>
              <p:cNvPr id="379" name="Shape 379"/>
              <p:cNvSpPr/>
              <p:nvPr/>
            </p:nvSpPr>
            <p:spPr>
              <a:xfrm>
                <a:off x="5220555" y="1512053"/>
                <a:ext cx="881193" cy="997763"/>
              </a:xfrm>
              <a:prstGeom prst="foldedCorner">
                <a:avLst>
                  <a:gd name="adj" fmla="val 16667"/>
                </a:avLst>
              </a:prstGeom>
              <a:solidFill>
                <a:srgbClr val="00B8FF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5158023" y="1610936"/>
                <a:ext cx="881193" cy="997763"/>
              </a:xfrm>
              <a:prstGeom prst="foldedCorner">
                <a:avLst>
                  <a:gd name="adj" fmla="val 16667"/>
                </a:avLst>
              </a:prstGeom>
              <a:solidFill>
                <a:srgbClr val="00B8FF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5090121" y="1724461"/>
                <a:ext cx="881193" cy="997763"/>
              </a:xfrm>
              <a:prstGeom prst="foldedCorner">
                <a:avLst>
                  <a:gd name="adj" fmla="val 16667"/>
                </a:avLst>
              </a:prstGeom>
              <a:solidFill>
                <a:srgbClr val="00B8FF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Runs</a:t>
                </a:r>
              </a:p>
            </p:txBody>
          </p:sp>
        </p:grpSp>
        <p:grpSp>
          <p:nvGrpSpPr>
            <p:cNvPr id="382" name="Shape 382"/>
            <p:cNvGrpSpPr/>
            <p:nvPr/>
          </p:nvGrpSpPr>
          <p:grpSpPr>
            <a:xfrm>
              <a:off x="-1617100" y="4144793"/>
              <a:ext cx="1048251" cy="577689"/>
              <a:chOff x="5116283" y="2879561"/>
              <a:chExt cx="1929489" cy="1063339"/>
            </a:xfrm>
          </p:grpSpPr>
          <p:sp>
            <p:nvSpPr>
              <p:cNvPr id="383" name="Shape 383"/>
              <p:cNvSpPr/>
              <p:nvPr/>
            </p:nvSpPr>
            <p:spPr>
              <a:xfrm>
                <a:off x="5680698" y="2879561"/>
                <a:ext cx="816399" cy="596066"/>
              </a:xfrm>
              <a:prstGeom prst="flowChartMagneticDisk">
                <a:avLst/>
              </a:prstGeom>
              <a:solidFill>
                <a:srgbClr val="00B8FF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b" anchorCtr="1">
                <a:noAutofit/>
              </a:bodyPr>
              <a:lstStyle/>
              <a:p>
                <a:pPr marL="0" marR="0" lvl="0" indent="0" algn="l" rtl="0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Shape 384"/>
              <p:cNvSpPr txBox="1"/>
              <p:nvPr/>
            </p:nvSpPr>
            <p:spPr>
              <a:xfrm>
                <a:off x="5116283" y="3456518"/>
                <a:ext cx="1929489" cy="48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100" b="0" i="0" u="none" strike="noStrike" cap="none" baseline="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Measurements</a:t>
                </a:r>
              </a:p>
            </p:txBody>
          </p:sp>
        </p:grpSp>
      </p:grpSp>
      <p:cxnSp>
        <p:nvCxnSpPr>
          <p:cNvPr id="385" name="Shape 385"/>
          <p:cNvCxnSpPr>
            <a:stCxn id="370" idx="2"/>
            <a:endCxn id="372" idx="3"/>
          </p:cNvCxnSpPr>
          <p:nvPr/>
        </p:nvCxnSpPr>
        <p:spPr>
          <a:xfrm flipH="1">
            <a:off x="5278891" y="3722048"/>
            <a:ext cx="1387500" cy="1812000"/>
          </a:xfrm>
          <a:prstGeom prst="straightConnector1">
            <a:avLst/>
          </a:prstGeom>
          <a:noFill/>
          <a:ln w="50800" cap="flat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" name="Shape 386"/>
          <p:cNvCxnSpPr>
            <a:stCxn id="372" idx="1"/>
            <a:endCxn id="371" idx="2"/>
          </p:cNvCxnSpPr>
          <p:nvPr/>
        </p:nvCxnSpPr>
        <p:spPr>
          <a:xfrm rot="10800000">
            <a:off x="2076980" y="3728351"/>
            <a:ext cx="1387500" cy="1805700"/>
          </a:xfrm>
          <a:prstGeom prst="straightConnector1">
            <a:avLst/>
          </a:prstGeom>
          <a:noFill/>
          <a:ln w="50800" cap="flat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" name="Shape 387"/>
          <p:cNvCxnSpPr>
            <a:stCxn id="371" idx="0"/>
            <a:endCxn id="370" idx="0"/>
          </p:cNvCxnSpPr>
          <p:nvPr/>
        </p:nvCxnSpPr>
        <p:spPr>
          <a:xfrm rot="10800000" flipH="1">
            <a:off x="2077007" y="2951824"/>
            <a:ext cx="4589400" cy="6300"/>
          </a:xfrm>
          <a:prstGeom prst="straightConnector1">
            <a:avLst/>
          </a:prstGeom>
          <a:noFill/>
          <a:ln w="50800" cap="flat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5899831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Switch: </a:t>
            </a:r>
            <a:r>
              <a:rPr lang="en-US" sz="3200" dirty="0" err="1" smtClean="0"/>
              <a:t>Postboot</a:t>
            </a:r>
            <a:r>
              <a:rPr lang="en-US" sz="3200" dirty="0" smtClean="0"/>
              <a:t> Script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92092"/>
            <a:ext cx="8458200" cy="163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Rspec</a:t>
            </a:r>
            <a:r>
              <a:rPr lang="en-US" sz="1400" dirty="0" smtClean="0"/>
              <a:t>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latin typeface="Courier"/>
                <a:cs typeface="Courier"/>
              </a:rPr>
              <a:t>&lt;execute command="</a:t>
            </a:r>
            <a:r>
              <a:rPr lang="en-US" sz="1400" dirty="0" err="1">
                <a:latin typeface="Courier"/>
                <a:cs typeface="Courier"/>
              </a:rPr>
              <a:t>wget</a:t>
            </a:r>
            <a:r>
              <a:rPr lang="en-US" sz="1400" dirty="0">
                <a:latin typeface="Courier"/>
                <a:cs typeface="Courier"/>
              </a:rPr>
              <a:t> http://emmy9.casa.umass.edu/GEC-20/</a:t>
            </a:r>
            <a:r>
              <a:rPr lang="en-US" sz="1400" dirty="0" err="1">
                <a:latin typeface="Courier"/>
                <a:cs typeface="Courier"/>
              </a:rPr>
              <a:t>fdb.rb</a:t>
            </a:r>
            <a:r>
              <a:rPr lang="en-US" sz="1400" dirty="0">
                <a:latin typeface="Courier"/>
                <a:cs typeface="Courier"/>
              </a:rPr>
              <a:t> -P /root/; </a:t>
            </a:r>
            <a:r>
              <a:rPr lang="en-US" sz="1400" dirty="0" err="1">
                <a:latin typeface="Courier"/>
                <a:cs typeface="Courier"/>
              </a:rPr>
              <a:t>wget</a:t>
            </a:r>
            <a:r>
              <a:rPr lang="en-US" sz="1400" dirty="0">
                <a:latin typeface="Courier"/>
                <a:cs typeface="Courier"/>
              </a:rPr>
              <a:t> http://emmy9.casa.umass.edu/GEC-20/learning-</a:t>
            </a:r>
            <a:r>
              <a:rPr lang="en-US" sz="1400" dirty="0" err="1">
                <a:latin typeface="Courier"/>
                <a:cs typeface="Courier"/>
              </a:rPr>
              <a:t>switch.rb</a:t>
            </a:r>
            <a:r>
              <a:rPr lang="en-US" sz="1400" dirty="0">
                <a:latin typeface="Courier"/>
                <a:cs typeface="Courier"/>
              </a:rPr>
              <a:t> -P /root/; </a:t>
            </a:r>
            <a:r>
              <a:rPr lang="en-US" sz="1400" dirty="0" err="1">
                <a:latin typeface="Courier"/>
                <a:cs typeface="Courier"/>
              </a:rPr>
              <a:t>sh</a:t>
            </a:r>
            <a:r>
              <a:rPr lang="en-US" sz="1400" dirty="0">
                <a:latin typeface="Courier"/>
                <a:cs typeface="Courier"/>
              </a:rPr>
              <a:t> /</a:t>
            </a:r>
            <a:r>
              <a:rPr lang="en-US" sz="1400" dirty="0" err="1">
                <a:latin typeface="Courier"/>
                <a:cs typeface="Courier"/>
              </a:rPr>
              <a:t>gimidev</a:t>
            </a:r>
            <a:r>
              <a:rPr lang="en-US" sz="1400" dirty="0">
                <a:latin typeface="Courier"/>
                <a:cs typeface="Courier"/>
              </a:rPr>
              <a:t>/</a:t>
            </a:r>
            <a:r>
              <a:rPr lang="en-US" sz="1400" dirty="0" err="1">
                <a:latin typeface="Courier"/>
                <a:cs typeface="Courier"/>
              </a:rPr>
              <a:t>gimibot.sh</a:t>
            </a:r>
            <a:r>
              <a:rPr lang="en-US" sz="1400" dirty="0">
                <a:latin typeface="Courier"/>
                <a:cs typeface="Courier"/>
              </a:rPr>
              <a:t> $</a:t>
            </a:r>
            <a:r>
              <a:rPr lang="en-US" sz="1400" dirty="0" err="1">
                <a:latin typeface="Courier"/>
                <a:cs typeface="Courier"/>
              </a:rPr>
              <a:t>self.Name</a:t>
            </a:r>
            <a:r>
              <a:rPr lang="en-US" sz="1400" dirty="0">
                <a:latin typeface="Courier"/>
                <a:cs typeface="Courier"/>
              </a:rPr>
              <a:t>() $</a:t>
            </a:r>
            <a:r>
              <a:rPr lang="en-US" sz="1400" dirty="0" err="1">
                <a:latin typeface="Courier"/>
                <a:cs typeface="Courier"/>
              </a:rPr>
              <a:t>sliceName</a:t>
            </a:r>
            <a:r>
              <a:rPr lang="en-US" sz="1400" dirty="0">
                <a:latin typeface="Courier"/>
                <a:cs typeface="Courier"/>
              </a:rPr>
              <a:t>; </a:t>
            </a:r>
            <a:r>
              <a:rPr lang="en-US" sz="1400" dirty="0" err="1">
                <a:latin typeface="Courier"/>
                <a:cs typeface="Courier"/>
              </a:rPr>
              <a:t>wget</a:t>
            </a:r>
            <a:r>
              <a:rPr lang="en-US" sz="1400" dirty="0">
                <a:latin typeface="Courier"/>
                <a:cs typeface="Courier"/>
              </a:rPr>
              <a:t> http://emmy9.casa.umass.edu/GEC-20/</a:t>
            </a:r>
            <a:r>
              <a:rPr lang="en-US" sz="1400" dirty="0" err="1">
                <a:latin typeface="Courier"/>
                <a:cs typeface="Courier"/>
              </a:rPr>
              <a:t>ovs-setup.sh</a:t>
            </a:r>
            <a:r>
              <a:rPr lang="en-US" sz="1400" dirty="0">
                <a:latin typeface="Courier"/>
                <a:cs typeface="Courier"/>
              </a:rPr>
              <a:t> -P /root/; </a:t>
            </a:r>
            <a:r>
              <a:rPr lang="en-US" sz="1400" dirty="0" err="1">
                <a:latin typeface="Courier"/>
                <a:cs typeface="Courier"/>
              </a:rPr>
              <a:t>sh</a:t>
            </a:r>
            <a:r>
              <a:rPr lang="en-US" sz="1400" dirty="0">
                <a:latin typeface="Courier"/>
                <a:cs typeface="Courier"/>
              </a:rPr>
              <a:t> /root/</a:t>
            </a:r>
            <a:r>
              <a:rPr lang="en-US" sz="1400" dirty="0" err="1">
                <a:latin typeface="Courier"/>
                <a:cs typeface="Courier"/>
              </a:rPr>
              <a:t>ovs-setup.sh</a:t>
            </a:r>
            <a:r>
              <a:rPr lang="en-US" sz="1400" dirty="0">
                <a:latin typeface="Courier"/>
                <a:cs typeface="Courier"/>
              </a:rPr>
              <a:t>" shell="</a:t>
            </a:r>
            <a:r>
              <a:rPr lang="en-US" sz="1400" dirty="0" err="1">
                <a:latin typeface="Courier"/>
                <a:cs typeface="Courier"/>
              </a:rPr>
              <a:t>sh</a:t>
            </a:r>
            <a:r>
              <a:rPr lang="en-US" sz="1400" dirty="0">
                <a:latin typeface="Courier"/>
                <a:cs typeface="Courier"/>
              </a:rPr>
              <a:t>"/&gt;</a:t>
            </a:r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3394" y="2715539"/>
            <a:ext cx="8584989" cy="403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o</a:t>
            </a:r>
            <a:r>
              <a:rPr lang="en-US" sz="1800" dirty="0" err="1" smtClean="0"/>
              <a:t>vs-setup.sh</a:t>
            </a:r>
            <a:r>
              <a:rPr lang="en-US" sz="1800" dirty="0" smtClean="0"/>
              <a:t>:</a:t>
            </a:r>
          </a:p>
          <a:p>
            <a:pPr marL="400050" lvl="1" indent="0">
              <a:buNone/>
            </a:pPr>
            <a:r>
              <a:rPr lang="en-US" sz="1400" dirty="0" smtClean="0">
                <a:latin typeface="Courier"/>
                <a:cs typeface="Courier"/>
              </a:rPr>
              <a:t>#</a:t>
            </a:r>
            <a:r>
              <a:rPr lang="en-US" sz="1400" dirty="0">
                <a:latin typeface="Courier"/>
                <a:cs typeface="Courier"/>
              </a:rPr>
              <a:t>!/bin/bash</a:t>
            </a:r>
          </a:p>
          <a:p>
            <a:pPr marL="400050" lvl="1" indent="0">
              <a:buNone/>
            </a:pPr>
            <a:r>
              <a:rPr lang="en-US" sz="1400" dirty="0" err="1">
                <a:latin typeface="Courier"/>
                <a:cs typeface="Courier"/>
              </a:rPr>
              <a:t>ethnum</a:t>
            </a:r>
            <a:r>
              <a:rPr lang="en-US" sz="1400" dirty="0">
                <a:latin typeface="Courier"/>
                <a:cs typeface="Courier"/>
              </a:rPr>
              <a:t>=$(</a:t>
            </a:r>
            <a:r>
              <a:rPr lang="en-US" sz="1400" dirty="0" err="1">
                <a:latin typeface="Courier"/>
                <a:cs typeface="Courier"/>
              </a:rPr>
              <a:t>ifconfig</a:t>
            </a:r>
            <a:r>
              <a:rPr lang="en-US" sz="1400" dirty="0">
                <a:latin typeface="Courier"/>
                <a:cs typeface="Courier"/>
              </a:rPr>
              <a:t> | </a:t>
            </a:r>
            <a:r>
              <a:rPr lang="en-US" sz="1400" dirty="0" err="1">
                <a:latin typeface="Courier"/>
                <a:cs typeface="Courier"/>
              </a:rPr>
              <a:t>grep</a:t>
            </a:r>
            <a:r>
              <a:rPr lang="en-US" sz="1400" dirty="0">
                <a:latin typeface="Courier"/>
                <a:cs typeface="Courier"/>
              </a:rPr>
              <a:t> 'Link </a:t>
            </a:r>
            <a:r>
              <a:rPr lang="en-US" sz="1400" dirty="0" err="1">
                <a:latin typeface="Courier"/>
                <a:cs typeface="Courier"/>
              </a:rPr>
              <a:t>encap</a:t>
            </a:r>
            <a:r>
              <a:rPr lang="en-US" sz="1400" dirty="0">
                <a:latin typeface="Courier"/>
                <a:cs typeface="Courier"/>
              </a:rPr>
              <a:t>:' | </a:t>
            </a:r>
            <a:r>
              <a:rPr lang="en-US" sz="1400" dirty="0" err="1">
                <a:latin typeface="Courier"/>
                <a:cs typeface="Courier"/>
              </a:rPr>
              <a:t>awk</a:t>
            </a:r>
            <a:r>
              <a:rPr lang="en-US" sz="1400" dirty="0">
                <a:latin typeface="Courier"/>
                <a:cs typeface="Courier"/>
              </a:rPr>
              <a:t> '{print $1}')</a:t>
            </a:r>
          </a:p>
          <a:p>
            <a:pPr marL="400050" lvl="1" indent="0">
              <a:buNone/>
            </a:pPr>
            <a:r>
              <a:rPr lang="en-US" sz="1400" dirty="0">
                <a:latin typeface="Courier"/>
                <a:cs typeface="Courier"/>
              </a:rPr>
              <a:t>while [[ "$</a:t>
            </a:r>
            <a:r>
              <a:rPr lang="en-US" sz="1400" dirty="0" err="1">
                <a:latin typeface="Courier"/>
                <a:cs typeface="Courier"/>
              </a:rPr>
              <a:t>ethnum</a:t>
            </a:r>
            <a:r>
              <a:rPr lang="en-US" sz="1400" dirty="0">
                <a:latin typeface="Courier"/>
                <a:cs typeface="Courier"/>
              </a:rPr>
              <a:t>" != *eth1* || "$</a:t>
            </a:r>
            <a:r>
              <a:rPr lang="en-US" sz="1400" dirty="0" err="1">
                <a:latin typeface="Courier"/>
                <a:cs typeface="Courier"/>
              </a:rPr>
              <a:t>ethnum</a:t>
            </a:r>
            <a:r>
              <a:rPr lang="en-US" sz="1400" dirty="0">
                <a:latin typeface="Courier"/>
                <a:cs typeface="Courier"/>
              </a:rPr>
              <a:t>" != *eth2* || "$</a:t>
            </a:r>
            <a:r>
              <a:rPr lang="en-US" sz="1400" dirty="0" err="1">
                <a:latin typeface="Courier"/>
                <a:cs typeface="Courier"/>
              </a:rPr>
              <a:t>ethnum</a:t>
            </a:r>
            <a:r>
              <a:rPr lang="en-US" sz="1400" dirty="0">
                <a:latin typeface="Courier"/>
                <a:cs typeface="Courier"/>
              </a:rPr>
              <a:t>" != *eth3* || "$</a:t>
            </a:r>
            <a:r>
              <a:rPr lang="en-US" sz="1400" dirty="0" err="1">
                <a:latin typeface="Courier"/>
                <a:cs typeface="Courier"/>
              </a:rPr>
              <a:t>ethnum</a:t>
            </a:r>
            <a:r>
              <a:rPr lang="en-US" sz="1400" dirty="0">
                <a:latin typeface="Courier"/>
                <a:cs typeface="Courier"/>
              </a:rPr>
              <a:t>" != *eth4*]]; do</a:t>
            </a:r>
          </a:p>
          <a:p>
            <a:pPr marL="400050" lvl="1" indent="0">
              <a:buNone/>
            </a:pPr>
            <a:r>
              <a:rPr lang="en-US" sz="1400" dirty="0">
                <a:latin typeface="Courier"/>
                <a:cs typeface="Courier"/>
              </a:rPr>
              <a:t>        /</a:t>
            </a:r>
            <a:r>
              <a:rPr lang="en-US" sz="1400" dirty="0" err="1">
                <a:latin typeface="Courier"/>
                <a:cs typeface="Courier"/>
              </a:rPr>
              <a:t>usr</a:t>
            </a:r>
            <a:r>
              <a:rPr lang="en-US" sz="1400" dirty="0">
                <a:latin typeface="Courier"/>
                <a:cs typeface="Courier"/>
              </a:rPr>
              <a:t>/local/bin/</a:t>
            </a:r>
            <a:r>
              <a:rPr lang="en-US" sz="1400" dirty="0" err="1">
                <a:latin typeface="Courier"/>
                <a:cs typeface="Courier"/>
              </a:rPr>
              <a:t>neuca-netconf</a:t>
            </a:r>
            <a:endParaRPr lang="en-US" sz="1400" dirty="0">
              <a:latin typeface="Courier"/>
              <a:cs typeface="Courier"/>
            </a:endParaRPr>
          </a:p>
          <a:p>
            <a:pPr marL="400050" lvl="1" indent="0">
              <a:buNone/>
            </a:pPr>
            <a:r>
              <a:rPr lang="en-US" sz="1400" dirty="0">
                <a:latin typeface="Courier"/>
                <a:cs typeface="Courier"/>
              </a:rPr>
              <a:t>        sleep 10</a:t>
            </a:r>
          </a:p>
          <a:p>
            <a:pPr marL="400050" lvl="1" indent="0">
              <a:buNone/>
            </a:pPr>
            <a:r>
              <a:rPr lang="en-US" sz="1400" dirty="0">
                <a:latin typeface="Courier"/>
                <a:cs typeface="Courier"/>
              </a:rPr>
              <a:t>        </a:t>
            </a:r>
            <a:r>
              <a:rPr lang="en-US" sz="1400" dirty="0" err="1">
                <a:latin typeface="Courier"/>
                <a:cs typeface="Courier"/>
              </a:rPr>
              <a:t>ethnum</a:t>
            </a:r>
            <a:r>
              <a:rPr lang="en-US" sz="1400" dirty="0">
                <a:latin typeface="Courier"/>
                <a:cs typeface="Courier"/>
              </a:rPr>
              <a:t>=$(</a:t>
            </a:r>
            <a:r>
              <a:rPr lang="en-US" sz="1400" dirty="0" err="1">
                <a:latin typeface="Courier"/>
                <a:cs typeface="Courier"/>
              </a:rPr>
              <a:t>ifconfig</a:t>
            </a:r>
            <a:r>
              <a:rPr lang="en-US" sz="1400" dirty="0">
                <a:latin typeface="Courier"/>
                <a:cs typeface="Courier"/>
              </a:rPr>
              <a:t> | </a:t>
            </a:r>
            <a:r>
              <a:rPr lang="en-US" sz="1400" dirty="0" err="1">
                <a:latin typeface="Courier"/>
                <a:cs typeface="Courier"/>
              </a:rPr>
              <a:t>grep</a:t>
            </a:r>
            <a:r>
              <a:rPr lang="en-US" sz="1400" dirty="0">
                <a:latin typeface="Courier"/>
                <a:cs typeface="Courier"/>
              </a:rPr>
              <a:t> 'Link </a:t>
            </a:r>
            <a:r>
              <a:rPr lang="en-US" sz="1400" dirty="0" err="1">
                <a:latin typeface="Courier"/>
                <a:cs typeface="Courier"/>
              </a:rPr>
              <a:t>encap</a:t>
            </a:r>
            <a:r>
              <a:rPr lang="en-US" sz="1400" dirty="0">
                <a:latin typeface="Courier"/>
                <a:cs typeface="Courier"/>
              </a:rPr>
              <a:t>:' | </a:t>
            </a:r>
            <a:r>
              <a:rPr lang="en-US" sz="1400" dirty="0" err="1">
                <a:latin typeface="Courier"/>
                <a:cs typeface="Courier"/>
              </a:rPr>
              <a:t>awk</a:t>
            </a:r>
            <a:r>
              <a:rPr lang="en-US" sz="1400" dirty="0">
                <a:latin typeface="Courier"/>
                <a:cs typeface="Courier"/>
              </a:rPr>
              <a:t> '{print $1}')</a:t>
            </a:r>
          </a:p>
          <a:p>
            <a:pPr marL="400050" lvl="1" indent="0">
              <a:buNone/>
            </a:pPr>
            <a:r>
              <a:rPr lang="en-US" sz="1400" dirty="0">
                <a:latin typeface="Courier"/>
                <a:cs typeface="Courier"/>
              </a:rPr>
              <a:t>d</a:t>
            </a:r>
            <a:r>
              <a:rPr lang="en-US" sz="1400" dirty="0" smtClean="0">
                <a:latin typeface="Courier"/>
                <a:cs typeface="Courier"/>
              </a:rPr>
              <a:t>one</a:t>
            </a:r>
            <a:endParaRPr lang="en-US" sz="1400" dirty="0">
              <a:latin typeface="Courier"/>
              <a:cs typeface="Courier"/>
            </a:endParaRPr>
          </a:p>
          <a:p>
            <a:pPr marL="400050" lvl="1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ovs</a:t>
            </a:r>
            <a:r>
              <a:rPr lang="en-US" sz="1400" dirty="0" err="1">
                <a:latin typeface="Courier"/>
                <a:cs typeface="Courier"/>
              </a:rPr>
              <a:t>-vsctl</a:t>
            </a:r>
            <a:r>
              <a:rPr lang="en-US" sz="1400" dirty="0">
                <a:latin typeface="Courier"/>
                <a:cs typeface="Courier"/>
              </a:rPr>
              <a:t> add-</a:t>
            </a:r>
            <a:r>
              <a:rPr lang="en-US" sz="1400" dirty="0" err="1">
                <a:latin typeface="Courier"/>
                <a:cs typeface="Courier"/>
              </a:rPr>
              <a:t>br</a:t>
            </a:r>
            <a:r>
              <a:rPr lang="en-US" sz="1400" dirty="0">
                <a:latin typeface="Courier"/>
                <a:cs typeface="Courier"/>
              </a:rPr>
              <a:t> test</a:t>
            </a:r>
          </a:p>
          <a:p>
            <a:pPr marL="400050" lvl="1" indent="0">
              <a:buNone/>
            </a:pPr>
            <a:r>
              <a:rPr lang="en-US" sz="1400" dirty="0" err="1">
                <a:latin typeface="Courier"/>
                <a:cs typeface="Courier"/>
              </a:rPr>
              <a:t>ovs-vsctl</a:t>
            </a:r>
            <a:r>
              <a:rPr lang="en-US" sz="1400" dirty="0">
                <a:latin typeface="Courier"/>
                <a:cs typeface="Courier"/>
              </a:rPr>
              <a:t> add-port test eth1</a:t>
            </a:r>
          </a:p>
          <a:p>
            <a:pPr marL="400050" lvl="1" indent="0">
              <a:buNone/>
            </a:pPr>
            <a:r>
              <a:rPr lang="en-US" sz="1400" dirty="0" err="1">
                <a:latin typeface="Courier"/>
                <a:cs typeface="Courier"/>
              </a:rPr>
              <a:t>ovs-vsctl</a:t>
            </a:r>
            <a:r>
              <a:rPr lang="en-US" sz="1400" dirty="0">
                <a:latin typeface="Courier"/>
                <a:cs typeface="Courier"/>
              </a:rPr>
              <a:t> add-port test eth2</a:t>
            </a:r>
          </a:p>
          <a:p>
            <a:pPr marL="400050" lvl="1" indent="0">
              <a:buNone/>
            </a:pPr>
            <a:r>
              <a:rPr lang="en-US" sz="1400" dirty="0" err="1">
                <a:latin typeface="Courier"/>
                <a:cs typeface="Courier"/>
              </a:rPr>
              <a:t>ovs-vsctl</a:t>
            </a:r>
            <a:r>
              <a:rPr lang="en-US" sz="1400" dirty="0">
                <a:latin typeface="Courier"/>
                <a:cs typeface="Courier"/>
              </a:rPr>
              <a:t> add-port test eth3</a:t>
            </a:r>
          </a:p>
          <a:p>
            <a:pPr marL="400050" lvl="1" indent="0">
              <a:buNone/>
            </a:pPr>
            <a:r>
              <a:rPr lang="en-US" sz="1400" dirty="0" err="1">
                <a:latin typeface="Courier"/>
                <a:cs typeface="Courier"/>
              </a:rPr>
              <a:t>ovs-vsctl</a:t>
            </a:r>
            <a:r>
              <a:rPr lang="en-US" sz="1400" dirty="0">
                <a:latin typeface="Courier"/>
                <a:cs typeface="Courier"/>
              </a:rPr>
              <a:t> add-port test eth4</a:t>
            </a:r>
          </a:p>
          <a:p>
            <a:pPr marL="400050" lvl="1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ovs</a:t>
            </a:r>
            <a:r>
              <a:rPr lang="en-US" sz="1400" dirty="0" err="1">
                <a:latin typeface="Courier"/>
                <a:cs typeface="Courier"/>
              </a:rPr>
              <a:t>-vsctl</a:t>
            </a:r>
            <a:r>
              <a:rPr lang="en-US" sz="1400" dirty="0">
                <a:latin typeface="Courier"/>
                <a:cs typeface="Courier"/>
              </a:rPr>
              <a:t> set-controller test tcp:127.0.0.1:6653</a:t>
            </a:r>
            <a:br>
              <a:rPr lang="en-US" sz="1400" dirty="0">
                <a:latin typeface="Courier"/>
                <a:cs typeface="Courier"/>
              </a:rPr>
            </a:br>
            <a:endParaRPr lang="en-US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7063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Debugging the RC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0418"/>
            <a:ext cx="8458200" cy="1502307"/>
          </a:xfrm>
        </p:spPr>
        <p:txBody>
          <a:bodyPr/>
          <a:lstStyle/>
          <a:p>
            <a:r>
              <a:rPr lang="en-US" sz="1800" dirty="0" err="1"/>
              <a:t>s</a:t>
            </a:r>
            <a:r>
              <a:rPr lang="en-US" sz="1800" dirty="0" err="1" smtClean="0"/>
              <a:t>sh</a:t>
            </a:r>
            <a:r>
              <a:rPr lang="en-US" sz="1800" dirty="0" smtClean="0"/>
              <a:t> into node </a:t>
            </a:r>
            <a:br>
              <a:rPr lang="en-US" sz="1800" dirty="0" smtClean="0"/>
            </a:br>
            <a:r>
              <a:rPr lang="en-US" sz="1800" dirty="0" err="1" smtClean="0">
                <a:latin typeface="Courier"/>
                <a:cs typeface="Courier"/>
              </a:rPr>
              <a:t>ssh</a:t>
            </a:r>
            <a:r>
              <a:rPr lang="en-US" sz="1800" dirty="0" smtClean="0">
                <a:latin typeface="Courier"/>
                <a:cs typeface="Courier"/>
              </a:rPr>
              <a:t> –</a:t>
            </a:r>
            <a:r>
              <a:rPr lang="en-US" sz="1800" dirty="0" err="1" smtClean="0">
                <a:latin typeface="Courier"/>
                <a:cs typeface="Courier"/>
              </a:rPr>
              <a:t>i</a:t>
            </a:r>
            <a:r>
              <a:rPr lang="en-US" sz="1800" dirty="0" smtClean="0">
                <a:latin typeface="Courier"/>
                <a:cs typeface="Courier"/>
              </a:rPr>
              <a:t> ~/.</a:t>
            </a:r>
            <a:r>
              <a:rPr lang="en-US" sz="1800" dirty="0" err="1" smtClean="0">
                <a:latin typeface="Courier"/>
                <a:cs typeface="Courier"/>
              </a:rPr>
              <a:t>ssh</a:t>
            </a:r>
            <a:r>
              <a:rPr lang="en-US" sz="1800" dirty="0" smtClean="0">
                <a:latin typeface="Courier"/>
                <a:cs typeface="Courier"/>
              </a:rPr>
              <a:t>/</a:t>
            </a:r>
            <a:r>
              <a:rPr lang="en-US" sz="1800" i="1" dirty="0" err="1" smtClean="0">
                <a:latin typeface="Courier"/>
                <a:cs typeface="Courier"/>
              </a:rPr>
              <a:t>yourkey</a:t>
            </a:r>
            <a:r>
              <a:rPr lang="en-US" sz="1800" i="1" dirty="0" smtClean="0">
                <a:latin typeface="Courier"/>
                <a:cs typeface="Courier"/>
              </a:rPr>
              <a:t> </a:t>
            </a:r>
            <a:r>
              <a:rPr lang="en-US" sz="1800" i="1" dirty="0" err="1">
                <a:latin typeface="Courier"/>
                <a:cs typeface="Courier"/>
              </a:rPr>
              <a:t>management_ip_of_node</a:t>
            </a:r>
            <a:endParaRPr lang="en-US" sz="1800" i="1" dirty="0">
              <a:latin typeface="Courier"/>
              <a:cs typeface="Courier"/>
            </a:endParaRPr>
          </a:p>
          <a:p>
            <a:r>
              <a:rPr lang="en-US" sz="1800" dirty="0" smtClean="0"/>
              <a:t>On the node:</a:t>
            </a:r>
            <a:br>
              <a:rPr lang="en-US" sz="1800" dirty="0" smtClean="0"/>
            </a:br>
            <a:r>
              <a:rPr lang="en-US" sz="1800" dirty="0" smtClean="0"/>
              <a:t>/</a:t>
            </a:r>
            <a:r>
              <a:rPr lang="en-US" sz="1800" dirty="0" err="1" smtClean="0"/>
              <a:t>var</a:t>
            </a:r>
            <a:r>
              <a:rPr lang="en-US" sz="1800" dirty="0" smtClean="0"/>
              <a:t>/log/</a:t>
            </a:r>
            <a:r>
              <a:rPr lang="en-US" sz="1800" dirty="0" err="1" smtClean="0"/>
              <a:t>omf_rc.log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7196" y="2613589"/>
            <a:ext cx="8946804" cy="150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[2014-06-20 17:48:03 +0000] INFO  </a:t>
            </a:r>
            <a:r>
              <a:rPr lang="en-US" sz="1200" dirty="0" err="1">
                <a:latin typeface="Courier"/>
                <a:cs typeface="Courier"/>
              </a:rPr>
              <a:t>OmfRc</a:t>
            </a:r>
            <a:r>
              <a:rPr lang="en-US" sz="1200" dirty="0">
                <a:latin typeface="Courier"/>
                <a:cs typeface="Courier"/>
              </a:rPr>
              <a:t>::Runner: Starting OMF Resource Controller version '6.1.2.pre.5'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[2014-06-20 17:48:04 +0000] INFO  </a:t>
            </a:r>
            <a:r>
              <a:rPr lang="en-US" sz="1200" dirty="0" err="1">
                <a:latin typeface="Courier"/>
                <a:cs typeface="Courier"/>
              </a:rPr>
              <a:t>OmfRc</a:t>
            </a:r>
            <a:r>
              <a:rPr lang="en-US" sz="1200" dirty="0">
                <a:latin typeface="Courier"/>
                <a:cs typeface="Courier"/>
              </a:rPr>
              <a:t>::Runner: Connected using {:proto=&gt;:</a:t>
            </a:r>
            <a:r>
              <a:rPr lang="en-US" sz="1200" dirty="0" err="1">
                <a:latin typeface="Courier"/>
                <a:cs typeface="Courier"/>
              </a:rPr>
              <a:t>amqp</a:t>
            </a:r>
            <a:r>
              <a:rPr lang="en-US" sz="1200" dirty="0">
                <a:latin typeface="Courier"/>
                <a:cs typeface="Courier"/>
              </a:rPr>
              <a:t>, :user=&gt;"guest", :domain=&gt;"127.0.0.1"}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[2014-06-20 17:49:05 +0000] WARN  </a:t>
            </a:r>
            <a:r>
              <a:rPr lang="en-US" sz="1200" dirty="0" err="1">
                <a:latin typeface="Courier"/>
                <a:cs typeface="Courier"/>
              </a:rPr>
              <a:t>OmfCommon</a:t>
            </a:r>
            <a:r>
              <a:rPr lang="en-US" sz="1200" dirty="0">
                <a:latin typeface="Courier"/>
                <a:cs typeface="Courier"/>
              </a:rPr>
              <a:t>::</a:t>
            </a:r>
            <a:r>
              <a:rPr lang="en-US" sz="1200" dirty="0" err="1">
                <a:latin typeface="Courier"/>
                <a:cs typeface="Courier"/>
              </a:rPr>
              <a:t>Comm</a:t>
            </a:r>
            <a:r>
              <a:rPr lang="en-US" sz="1200" dirty="0">
                <a:latin typeface="Courier"/>
                <a:cs typeface="Courier"/>
              </a:rPr>
              <a:t>::AMQP::Communicator: Lost connectivity. Trying to reconnect...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[2014-06-20 17:49:05 +0000] INFO  </a:t>
            </a:r>
            <a:r>
              <a:rPr lang="en-US" sz="1200" dirty="0" err="1">
                <a:latin typeface="Courier"/>
                <a:cs typeface="Courier"/>
              </a:rPr>
              <a:t>OmfRc</a:t>
            </a:r>
            <a:r>
              <a:rPr lang="en-US" sz="1200" dirty="0">
                <a:latin typeface="Courier"/>
                <a:cs typeface="Courier"/>
              </a:rPr>
              <a:t>::Runner: Starting OMF Resource Controller version '6.1.2.pre.5'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[2014-06-20 17:49:05 +0000] INFO  </a:t>
            </a:r>
            <a:r>
              <a:rPr lang="en-US" sz="1200" dirty="0" err="1">
                <a:latin typeface="Courier"/>
                <a:cs typeface="Courier"/>
              </a:rPr>
              <a:t>OmfRc</a:t>
            </a:r>
            <a:r>
              <a:rPr lang="en-US" sz="1200" dirty="0">
                <a:latin typeface="Courier"/>
                <a:cs typeface="Courier"/>
              </a:rPr>
              <a:t>::Runner: Connected using {:proto=&gt;:</a:t>
            </a:r>
            <a:r>
              <a:rPr lang="en-US" sz="1200" dirty="0" err="1">
                <a:latin typeface="Courier"/>
                <a:cs typeface="Courier"/>
              </a:rPr>
              <a:t>amqp</a:t>
            </a:r>
            <a:r>
              <a:rPr lang="en-US" sz="1200" dirty="0">
                <a:latin typeface="Courier"/>
                <a:cs typeface="Courier"/>
              </a:rPr>
              <a:t>, :user=&gt;"guest", :domain=&gt;"127.0.0.1"}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[2014-06-20 17:56:06 +0000] INFO  </a:t>
            </a:r>
            <a:r>
              <a:rPr lang="en-US" sz="1200" dirty="0" err="1">
                <a:latin typeface="Courier"/>
                <a:cs typeface="Courier"/>
              </a:rPr>
              <a:t>OmfRc</a:t>
            </a:r>
            <a:r>
              <a:rPr lang="en-US" sz="1200" dirty="0">
                <a:latin typeface="Courier"/>
                <a:cs typeface="Courier"/>
              </a:rPr>
              <a:t>::</a:t>
            </a:r>
            <a:r>
              <a:rPr lang="en-US" sz="1200" dirty="0" err="1">
                <a:latin typeface="Courier"/>
                <a:cs typeface="Courier"/>
              </a:rPr>
              <a:t>ResourceProxy</a:t>
            </a:r>
            <a:r>
              <a:rPr lang="en-US" sz="1200" dirty="0">
                <a:latin typeface="Courier"/>
                <a:cs typeface="Courier"/>
              </a:rPr>
              <a:t>::</a:t>
            </a:r>
            <a:r>
              <a:rPr lang="en-US" sz="1200" dirty="0" err="1">
                <a:latin typeface="Courier"/>
                <a:cs typeface="Courier"/>
              </a:rPr>
              <a:t>AbstractResource</a:t>
            </a:r>
            <a:r>
              <a:rPr lang="en-US" sz="1200" dirty="0">
                <a:latin typeface="Courier"/>
                <a:cs typeface="Courier"/>
              </a:rPr>
              <a:t>: App Event from 'ping_cxt_0' (#0) - STARTED: '</a:t>
            </a:r>
            <a:r>
              <a:rPr lang="en-US" sz="1200" dirty="0" err="1">
                <a:latin typeface="Courier"/>
                <a:cs typeface="Courier"/>
              </a:rPr>
              <a:t>env</a:t>
            </a:r>
            <a:r>
              <a:rPr lang="en-US" sz="1200" dirty="0">
                <a:latin typeface="Courier"/>
                <a:cs typeface="Courier"/>
              </a:rPr>
              <a:t> -</a:t>
            </a:r>
            <a:r>
              <a:rPr lang="en-US" sz="1200" dirty="0" err="1">
                <a:latin typeface="Courier"/>
                <a:cs typeface="Courier"/>
              </a:rPr>
              <a:t>i</a:t>
            </a:r>
            <a:r>
              <a:rPr lang="en-US" sz="1200" dirty="0">
                <a:latin typeface="Courier"/>
                <a:cs typeface="Courier"/>
              </a:rPr>
              <a:t> /</a:t>
            </a:r>
            <a:r>
              <a:rPr lang="en-US" sz="1200" dirty="0" err="1">
                <a:latin typeface="Courier"/>
                <a:cs typeface="Courier"/>
              </a:rPr>
              <a:t>usr</a:t>
            </a:r>
            <a:r>
              <a:rPr lang="en-US" sz="1200" dirty="0">
                <a:latin typeface="Courier"/>
                <a:cs typeface="Courier"/>
              </a:rPr>
              <a:t>/local/bin/ping-oml2 -a 192.168.1.7 -c 30 --</a:t>
            </a:r>
            <a:r>
              <a:rPr lang="en-US" sz="1200" dirty="0" err="1">
                <a:latin typeface="Courier"/>
                <a:cs typeface="Courier"/>
              </a:rPr>
              <a:t>oml-config</a:t>
            </a:r>
            <a:r>
              <a:rPr lang="en-US" sz="1200" dirty="0">
                <a:latin typeface="Courier"/>
                <a:cs typeface="Courier"/>
              </a:rPr>
              <a:t> /</a:t>
            </a:r>
            <a:r>
              <a:rPr lang="en-US" sz="1200" dirty="0" err="1">
                <a:latin typeface="Courier"/>
                <a:cs typeface="Courier"/>
              </a:rPr>
              <a:t>tmp</a:t>
            </a:r>
            <a:r>
              <a:rPr lang="en-US" sz="1200" dirty="0">
                <a:latin typeface="Courier"/>
                <a:cs typeface="Courier"/>
              </a:rPr>
              <a:t>/854849b2-19a2-475d-9588-278271d894aa-1403286966.xml'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[2014-06-20 17:56:06 +0000] INFO  </a:t>
            </a:r>
            <a:r>
              <a:rPr lang="en-US" sz="1200" dirty="0" err="1">
                <a:latin typeface="Courier"/>
                <a:cs typeface="Courier"/>
              </a:rPr>
              <a:t>OmfRc</a:t>
            </a:r>
            <a:r>
              <a:rPr lang="en-US" sz="1200" dirty="0">
                <a:latin typeface="Courier"/>
                <a:cs typeface="Courier"/>
              </a:rPr>
              <a:t>::</a:t>
            </a:r>
            <a:r>
              <a:rPr lang="en-US" sz="1200" dirty="0" err="1">
                <a:latin typeface="Courier"/>
                <a:cs typeface="Courier"/>
              </a:rPr>
              <a:t>ResourceProxy</a:t>
            </a:r>
            <a:r>
              <a:rPr lang="en-US" sz="1200" dirty="0">
                <a:latin typeface="Courier"/>
                <a:cs typeface="Courier"/>
              </a:rPr>
              <a:t>::</a:t>
            </a:r>
            <a:r>
              <a:rPr lang="en-US" sz="1200" dirty="0" err="1">
                <a:latin typeface="Courier"/>
                <a:cs typeface="Courier"/>
              </a:rPr>
              <a:t>AbstractResource</a:t>
            </a:r>
            <a:r>
              <a:rPr lang="en-US" sz="1200" dirty="0">
                <a:latin typeface="Courier"/>
                <a:cs typeface="Courier"/>
              </a:rPr>
              <a:t>: App Event from 'ping_cxt_1' (#0) - STARTED: '</a:t>
            </a:r>
            <a:r>
              <a:rPr lang="en-US" sz="1200" dirty="0" err="1">
                <a:latin typeface="Courier"/>
                <a:cs typeface="Courier"/>
              </a:rPr>
              <a:t>env</a:t>
            </a:r>
            <a:r>
              <a:rPr lang="en-US" sz="1200" dirty="0">
                <a:latin typeface="Courier"/>
                <a:cs typeface="Courier"/>
              </a:rPr>
              <a:t> -</a:t>
            </a:r>
            <a:r>
              <a:rPr lang="en-US" sz="1200" dirty="0" err="1">
                <a:latin typeface="Courier"/>
                <a:cs typeface="Courier"/>
              </a:rPr>
              <a:t>i</a:t>
            </a:r>
            <a:r>
              <a:rPr lang="en-US" sz="1200" dirty="0">
                <a:latin typeface="Courier"/>
                <a:cs typeface="Courier"/>
              </a:rPr>
              <a:t> /</a:t>
            </a:r>
            <a:r>
              <a:rPr lang="en-US" sz="1200" dirty="0" err="1">
                <a:latin typeface="Courier"/>
                <a:cs typeface="Courier"/>
              </a:rPr>
              <a:t>usr</a:t>
            </a:r>
            <a:r>
              <a:rPr lang="en-US" sz="1200" dirty="0">
                <a:latin typeface="Courier"/>
                <a:cs typeface="Courier"/>
              </a:rPr>
              <a:t>/local/bin/ping-oml2 -a 192.168.1.8 -c 30 --</a:t>
            </a:r>
            <a:r>
              <a:rPr lang="en-US" sz="1200" dirty="0" err="1">
                <a:latin typeface="Courier"/>
                <a:cs typeface="Courier"/>
              </a:rPr>
              <a:t>oml-config</a:t>
            </a:r>
            <a:r>
              <a:rPr lang="en-US" sz="1200" dirty="0">
                <a:latin typeface="Courier"/>
                <a:cs typeface="Courier"/>
              </a:rPr>
              <a:t> /</a:t>
            </a:r>
            <a:r>
              <a:rPr lang="en-US" sz="1200" dirty="0" err="1">
                <a:latin typeface="Courier"/>
                <a:cs typeface="Courier"/>
              </a:rPr>
              <a:t>tmp</a:t>
            </a:r>
            <a:r>
              <a:rPr lang="en-US" sz="1200" dirty="0">
                <a:latin typeface="Courier"/>
                <a:cs typeface="Courier"/>
              </a:rPr>
              <a:t>/96c56027-f62e-41b1-873d-ba39fe429ab9-1403286966.xml'</a:t>
            </a:r>
          </a:p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[2014-06-20 17:56:06 +0000] INFO  </a:t>
            </a:r>
            <a:r>
              <a:rPr lang="en-US" sz="1200" dirty="0" err="1">
                <a:latin typeface="Courier"/>
                <a:cs typeface="Courier"/>
              </a:rPr>
              <a:t>OmfRc</a:t>
            </a:r>
            <a:r>
              <a:rPr lang="en-US" sz="1200" dirty="0">
                <a:latin typeface="Courier"/>
                <a:cs typeface="Courier"/>
              </a:rPr>
              <a:t>::</a:t>
            </a:r>
            <a:r>
              <a:rPr lang="en-US" sz="1200" dirty="0" err="1">
                <a:latin typeface="Courier"/>
                <a:cs typeface="Courier"/>
              </a:rPr>
              <a:t>ResourceProxy</a:t>
            </a:r>
            <a:r>
              <a:rPr lang="en-US" sz="1200" dirty="0">
                <a:latin typeface="Courier"/>
                <a:cs typeface="Courier"/>
              </a:rPr>
              <a:t>::</a:t>
            </a:r>
            <a:r>
              <a:rPr lang="en-US" sz="1200" dirty="0" err="1">
                <a:latin typeface="Courier"/>
                <a:cs typeface="Courier"/>
              </a:rPr>
              <a:t>AbstractResource</a:t>
            </a:r>
            <a:r>
              <a:rPr lang="en-US" sz="1200" dirty="0">
                <a:latin typeface="Courier"/>
                <a:cs typeface="Courier"/>
              </a:rPr>
              <a:t>: App Event from 'ping_cxt_2' (#0) - STARTED: '</a:t>
            </a:r>
            <a:r>
              <a:rPr lang="en-US" sz="1200" dirty="0" err="1">
                <a:latin typeface="Courier"/>
                <a:cs typeface="Courier"/>
              </a:rPr>
              <a:t>env</a:t>
            </a:r>
            <a:r>
              <a:rPr lang="en-US" sz="1200" dirty="0">
                <a:latin typeface="Courier"/>
                <a:cs typeface="Courier"/>
              </a:rPr>
              <a:t> -</a:t>
            </a:r>
            <a:r>
              <a:rPr lang="en-US" sz="1200" dirty="0" err="1">
                <a:latin typeface="Courier"/>
                <a:cs typeface="Courier"/>
              </a:rPr>
              <a:t>i</a:t>
            </a:r>
            <a:r>
              <a:rPr lang="en-US" sz="1200" dirty="0">
                <a:latin typeface="Courier"/>
                <a:cs typeface="Courier"/>
              </a:rPr>
              <a:t> /</a:t>
            </a:r>
            <a:r>
              <a:rPr lang="en-US" sz="1200" dirty="0" err="1">
                <a:latin typeface="Courier"/>
                <a:cs typeface="Courier"/>
              </a:rPr>
              <a:t>usr</a:t>
            </a:r>
            <a:r>
              <a:rPr lang="en-US" sz="1200" dirty="0">
                <a:latin typeface="Courier"/>
                <a:cs typeface="Courier"/>
              </a:rPr>
              <a:t>/local/bin/ping-oml2 -a 192.168.1.9 -c 30 --</a:t>
            </a:r>
            <a:r>
              <a:rPr lang="en-US" sz="1200" dirty="0" err="1">
                <a:latin typeface="Courier"/>
                <a:cs typeface="Courier"/>
              </a:rPr>
              <a:t>oml-config</a:t>
            </a:r>
            <a:r>
              <a:rPr lang="en-US" sz="1200" dirty="0">
                <a:latin typeface="Courier"/>
                <a:cs typeface="Courier"/>
              </a:rPr>
              <a:t> /</a:t>
            </a:r>
            <a:r>
              <a:rPr lang="en-US" sz="1200" dirty="0" err="1">
                <a:latin typeface="Courier"/>
                <a:cs typeface="Courier"/>
              </a:rPr>
              <a:t>tmp</a:t>
            </a:r>
            <a:r>
              <a:rPr lang="en-US" sz="1200" dirty="0">
                <a:latin typeface="Courier"/>
                <a:cs typeface="Courier"/>
              </a:rPr>
              <a:t>/53a86677-61d6-4b31-8f65-4e272d7b2343-1403286966.xml'</a:t>
            </a:r>
          </a:p>
        </p:txBody>
      </p:sp>
    </p:spTree>
    <p:extLst>
      <p:ext uri="{BB962C8B-B14F-4D97-AF65-F5344CB8AC3E}">
        <p14:creationId xmlns:p14="http://schemas.microsoft.com/office/powerpoint/2010/main" val="316630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833" y="2613577"/>
            <a:ext cx="7190697" cy="1776648"/>
          </a:xfrm>
        </p:spPr>
        <p:txBody>
          <a:bodyPr/>
          <a:lstStyle/>
          <a:p>
            <a:pPr marL="177800" indent="0" algn="ctr">
              <a:buNone/>
            </a:pPr>
            <a:r>
              <a:rPr lang="en-US" sz="3600" dirty="0" smtClean="0">
                <a:solidFill>
                  <a:srgbClr val="F26000"/>
                </a:solidFill>
              </a:rPr>
              <a:t>Writing </a:t>
            </a:r>
            <a:r>
              <a:rPr lang="en-US" sz="3600" dirty="0" smtClean="0">
                <a:solidFill>
                  <a:srgbClr val="F26000"/>
                </a:solidFill>
              </a:rPr>
              <a:t>C</a:t>
            </a:r>
            <a:r>
              <a:rPr lang="en-US" sz="3600" dirty="0" smtClean="0">
                <a:solidFill>
                  <a:srgbClr val="F26000"/>
                </a:solidFill>
              </a:rPr>
              <a:t>ustom-Defined Applications for </a:t>
            </a:r>
            <a:r>
              <a:rPr lang="en-US" sz="3600" dirty="0" err="1" smtClean="0">
                <a:solidFill>
                  <a:srgbClr val="F26000"/>
                </a:solidFill>
              </a:rPr>
              <a:t>LabWiki</a:t>
            </a:r>
            <a:endParaRPr lang="en-US" sz="3600" dirty="0" smtClean="0">
              <a:solidFill>
                <a:srgbClr val="F26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1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Writing an OML Application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82404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Example</a:t>
            </a:r>
            <a:r>
              <a:rPr lang="en-US" sz="2400" dirty="0" smtClean="0">
                <a:solidFill>
                  <a:schemeClr val="tx1"/>
                </a:solidFill>
              </a:rPr>
              <a:t>: Instrumenting </a:t>
            </a:r>
            <a:r>
              <a:rPr lang="en-US" sz="2400" dirty="0" err="1" smtClean="0">
                <a:solidFill>
                  <a:schemeClr val="tx1"/>
                </a:solidFill>
              </a:rPr>
              <a:t>OpenFlow</a:t>
            </a:r>
            <a:r>
              <a:rPr lang="en-US" sz="2400" dirty="0" smtClean="0">
                <a:solidFill>
                  <a:schemeClr val="tx1"/>
                </a:solidFill>
              </a:rPr>
              <a:t> statistics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80935"/>
            <a:ext cx="79284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def</a:t>
            </a:r>
            <a:r>
              <a:rPr lang="en-US" sz="1000" dirty="0"/>
              <a:t> </a:t>
            </a:r>
            <a:r>
              <a:rPr lang="en-US" sz="1000" dirty="0" err="1"/>
              <a:t>stats_reply</a:t>
            </a:r>
            <a:r>
              <a:rPr lang="en-US" sz="1000" dirty="0"/>
              <a:t> (</a:t>
            </a:r>
            <a:r>
              <a:rPr lang="en-US" sz="1000" dirty="0" err="1"/>
              <a:t>dpid</a:t>
            </a:r>
            <a:r>
              <a:rPr lang="en-US" sz="1000" dirty="0"/>
              <a:t>, message)</a:t>
            </a:r>
          </a:p>
          <a:p>
            <a:r>
              <a:rPr lang="en-US" sz="1000" dirty="0"/>
              <a:t>    puts "[flow </a:t>
            </a:r>
            <a:r>
              <a:rPr lang="en-US" sz="1000" dirty="0" err="1"/>
              <a:t>stats_reply</a:t>
            </a:r>
            <a:r>
              <a:rPr lang="en-US" sz="1000" dirty="0"/>
              <a:t> #{@</a:t>
            </a:r>
            <a:r>
              <a:rPr lang="en-US" sz="1000" dirty="0" err="1"/>
              <a:t>my_switch</a:t>
            </a:r>
            <a:r>
              <a:rPr lang="en-US" sz="1000" dirty="0"/>
              <a:t>}]---------------------------------"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byte_count</a:t>
            </a:r>
            <a:r>
              <a:rPr lang="en-US" sz="1000" dirty="0"/>
              <a:t> = 0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packet_count</a:t>
            </a:r>
            <a:r>
              <a:rPr lang="en-US" sz="1000" dirty="0"/>
              <a:t> = 0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flow_count</a:t>
            </a:r>
            <a:r>
              <a:rPr lang="en-US" sz="1000" dirty="0"/>
              <a:t> = 0</a:t>
            </a:r>
          </a:p>
          <a:p>
            <a:r>
              <a:rPr lang="en-US" sz="1000" dirty="0"/>
              <a:t>    throughput = 0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inst_throughput</a:t>
            </a:r>
            <a:r>
              <a:rPr lang="en-US" sz="1000" dirty="0"/>
              <a:t> =0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total_flow_count</a:t>
            </a:r>
            <a:r>
              <a:rPr lang="en-US" sz="1000" dirty="0"/>
              <a:t> = </a:t>
            </a:r>
            <a:r>
              <a:rPr lang="en-US" sz="1000" dirty="0" err="1"/>
              <a:t>message.stats.length</a:t>
            </a:r>
            <a:endParaRPr lang="en-US" sz="1000" dirty="0"/>
          </a:p>
          <a:p>
            <a:r>
              <a:rPr lang="en-US" sz="1000" dirty="0"/>
              <a:t>    if(</a:t>
            </a:r>
            <a:r>
              <a:rPr lang="en-US" sz="1000" dirty="0" err="1"/>
              <a:t>total_flow_count</a:t>
            </a:r>
            <a:r>
              <a:rPr lang="en-US" sz="1000" dirty="0"/>
              <a:t> != 0)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message.stats.each</a:t>
            </a:r>
            <a:r>
              <a:rPr lang="en-US" sz="1000" dirty="0"/>
              <a:t> do | </a:t>
            </a:r>
            <a:r>
              <a:rPr lang="en-US" sz="1000" dirty="0" err="1"/>
              <a:t>flow_msg</a:t>
            </a:r>
            <a:r>
              <a:rPr lang="en-US" sz="1000" dirty="0"/>
              <a:t> |</a:t>
            </a:r>
          </a:p>
          <a:p>
            <a:r>
              <a:rPr lang="en-US" sz="1000" dirty="0"/>
              <a:t>        # WARNING: This only works for the EXACT case of two actions. If we add more than two actions the flow monitoring</a:t>
            </a:r>
          </a:p>
          <a:p>
            <a:r>
              <a:rPr lang="en-US" sz="1000" dirty="0"/>
              <a:t>        # will break.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flow_ip</a:t>
            </a:r>
            <a:r>
              <a:rPr lang="en-US" sz="1000" dirty="0"/>
              <a:t> = </a:t>
            </a:r>
            <a:r>
              <a:rPr lang="en-US" sz="1000" dirty="0" err="1"/>
              <a:t>flow_msg.match</a:t>
            </a:r>
            <a:endParaRPr lang="en-US" sz="1000" dirty="0"/>
          </a:p>
          <a:p>
            <a:r>
              <a:rPr lang="en-US" sz="1000" dirty="0"/>
              <a:t>          puts "This is the message #{</a:t>
            </a:r>
            <a:r>
              <a:rPr lang="en-US" sz="1000" dirty="0" err="1"/>
              <a:t>flow_ip.nw_src</a:t>
            </a:r>
            <a:r>
              <a:rPr lang="en-US" sz="1000" dirty="0"/>
              <a:t>}"</a:t>
            </a:r>
          </a:p>
          <a:p>
            <a:r>
              <a:rPr lang="en-US" sz="1000" dirty="0"/>
              <a:t>            </a:t>
            </a:r>
            <a:r>
              <a:rPr lang="en-US" sz="1000" dirty="0" err="1"/>
              <a:t>flow_count</a:t>
            </a:r>
            <a:r>
              <a:rPr lang="en-US" sz="1000" dirty="0"/>
              <a:t> = </a:t>
            </a:r>
            <a:r>
              <a:rPr lang="en-US" sz="1000" dirty="0" err="1"/>
              <a:t>flow_count</a:t>
            </a:r>
            <a:r>
              <a:rPr lang="en-US" sz="1000" dirty="0"/>
              <a:t> + 1</a:t>
            </a:r>
          </a:p>
          <a:p>
            <a:r>
              <a:rPr lang="en-US" sz="1000" dirty="0"/>
              <a:t>            </a:t>
            </a:r>
            <a:r>
              <a:rPr lang="en-US" sz="1000" dirty="0" err="1"/>
              <a:t>byte_count</a:t>
            </a:r>
            <a:r>
              <a:rPr lang="en-US" sz="1000" dirty="0"/>
              <a:t> += </a:t>
            </a:r>
            <a:r>
              <a:rPr lang="en-US" sz="1000" dirty="0" err="1"/>
              <a:t>flow_msg.byte_count</a:t>
            </a:r>
            <a:endParaRPr lang="en-US" sz="1000" dirty="0"/>
          </a:p>
          <a:p>
            <a:r>
              <a:rPr lang="en-US" sz="1000" dirty="0"/>
              <a:t>            </a:t>
            </a:r>
            <a:r>
              <a:rPr lang="en-US" sz="1000" dirty="0" err="1"/>
              <a:t>packet_count</a:t>
            </a:r>
            <a:r>
              <a:rPr lang="en-US" sz="1000" dirty="0"/>
              <a:t> += </a:t>
            </a:r>
            <a:r>
              <a:rPr lang="en-US" sz="1000" dirty="0" err="1"/>
              <a:t>flow_msg.packet_count</a:t>
            </a:r>
            <a:endParaRPr lang="en-US" sz="1000" dirty="0"/>
          </a:p>
          <a:p>
            <a:r>
              <a:rPr lang="en-US" sz="1000" dirty="0"/>
              <a:t>            if </a:t>
            </a:r>
            <a:r>
              <a:rPr lang="en-US" sz="1000" dirty="0" err="1"/>
              <a:t>flow_msg.duration_sec</a:t>
            </a:r>
            <a:r>
              <a:rPr lang="en-US" sz="1000" dirty="0"/>
              <a:t> + </a:t>
            </a:r>
            <a:r>
              <a:rPr lang="en-US" sz="1000" dirty="0" err="1"/>
              <a:t>flow_msg.duration_nsec</a:t>
            </a:r>
            <a:r>
              <a:rPr lang="en-US" sz="1000" dirty="0"/>
              <a:t>/1000000000 != 0</a:t>
            </a:r>
          </a:p>
          <a:p>
            <a:r>
              <a:rPr lang="en-US" sz="1000" dirty="0"/>
              <a:t>              throughput += </a:t>
            </a:r>
            <a:r>
              <a:rPr lang="en-US" sz="1000" dirty="0" err="1"/>
              <a:t>flow_msg.byte_count</a:t>
            </a:r>
            <a:r>
              <a:rPr lang="en-US" sz="1000" dirty="0"/>
              <a:t>/(</a:t>
            </a:r>
            <a:r>
              <a:rPr lang="en-US" sz="1000" dirty="0" err="1"/>
              <a:t>flow_msg.duration_sec</a:t>
            </a:r>
            <a:r>
              <a:rPr lang="en-US" sz="1000" dirty="0"/>
              <a:t> + </a:t>
            </a:r>
            <a:r>
              <a:rPr lang="en-US" sz="1000" dirty="0" err="1"/>
              <a:t>flow_msg.duration_nsec</a:t>
            </a:r>
            <a:r>
              <a:rPr lang="en-US" sz="1000" dirty="0"/>
              <a:t>/1000000000)</a:t>
            </a:r>
          </a:p>
          <a:p>
            <a:r>
              <a:rPr lang="en-US" sz="1000" dirty="0"/>
              <a:t>           </a:t>
            </a:r>
            <a:r>
              <a:rPr lang="en-US" sz="1400" b="1" dirty="0"/>
              <a:t>  </a:t>
            </a:r>
            <a:r>
              <a:rPr lang="en-US" sz="1400" b="1" dirty="0">
                <a:solidFill>
                  <a:srgbClr val="333399"/>
                </a:solidFill>
              </a:rPr>
              <a:t> file = </a:t>
            </a:r>
            <a:r>
              <a:rPr lang="en-US" sz="1400" b="1" dirty="0" err="1">
                <a:solidFill>
                  <a:srgbClr val="333399"/>
                </a:solidFill>
              </a:rPr>
              <a:t>File.open</a:t>
            </a:r>
            <a:r>
              <a:rPr lang="en-US" sz="1400" b="1" dirty="0">
                <a:solidFill>
                  <a:srgbClr val="333399"/>
                </a:solidFill>
              </a:rPr>
              <a:t>("/</a:t>
            </a:r>
            <a:r>
              <a:rPr lang="en-US" sz="1400" b="1" dirty="0" err="1">
                <a:solidFill>
                  <a:srgbClr val="333399"/>
                </a:solidFill>
              </a:rPr>
              <a:t>tmp</a:t>
            </a:r>
            <a:r>
              <a:rPr lang="en-US" sz="1400" b="1" dirty="0">
                <a:solidFill>
                  <a:srgbClr val="333399"/>
                </a:solidFill>
              </a:rPr>
              <a:t>/</a:t>
            </a:r>
            <a:r>
              <a:rPr lang="en-US" sz="1400" b="1" dirty="0" err="1">
                <a:solidFill>
                  <a:srgbClr val="333399"/>
                </a:solidFill>
              </a:rPr>
              <a:t>flowstats.out</a:t>
            </a:r>
            <a:r>
              <a:rPr lang="en-US" sz="1400" b="1" dirty="0">
                <a:solidFill>
                  <a:srgbClr val="333399"/>
                </a:solidFill>
              </a:rPr>
              <a:t>", "a")</a:t>
            </a:r>
          </a:p>
          <a:p>
            <a:r>
              <a:rPr lang="en-US" sz="1400" b="1" dirty="0">
                <a:solidFill>
                  <a:srgbClr val="333399"/>
                </a:solidFill>
              </a:rPr>
              <a:t>                  </a:t>
            </a:r>
            <a:r>
              <a:rPr lang="en-US" sz="1400" b="1" dirty="0" err="1">
                <a:solidFill>
                  <a:srgbClr val="333399"/>
                </a:solidFill>
              </a:rPr>
              <a:t>file.puts</a:t>
            </a:r>
            <a:r>
              <a:rPr lang="en-US" sz="1400" b="1" dirty="0">
                <a:solidFill>
                  <a:srgbClr val="333399"/>
                </a:solidFill>
              </a:rPr>
              <a:t> "#{</a:t>
            </a:r>
            <a:r>
              <a:rPr lang="en-US" sz="1400" b="1" dirty="0" err="1">
                <a:solidFill>
                  <a:srgbClr val="333399"/>
                </a:solidFill>
              </a:rPr>
              <a:t>flow_ip.nw_src</a:t>
            </a:r>
            <a:r>
              <a:rPr lang="en-US" sz="1400" b="1" dirty="0">
                <a:solidFill>
                  <a:srgbClr val="333399"/>
                </a:solidFill>
              </a:rPr>
              <a:t>} #{</a:t>
            </a:r>
            <a:r>
              <a:rPr lang="en-US" sz="1400" b="1" dirty="0" err="1">
                <a:solidFill>
                  <a:srgbClr val="333399"/>
                </a:solidFill>
              </a:rPr>
              <a:t>flow_count.to_s</a:t>
            </a:r>
            <a:r>
              <a:rPr lang="en-US" sz="1400" b="1" dirty="0">
                <a:solidFill>
                  <a:srgbClr val="333399"/>
                </a:solidFill>
              </a:rPr>
              <a:t>} #{</a:t>
            </a:r>
            <a:r>
              <a:rPr lang="en-US" sz="1400" b="1" dirty="0" err="1">
                <a:solidFill>
                  <a:srgbClr val="333399"/>
                </a:solidFill>
              </a:rPr>
              <a:t>byte_count</a:t>
            </a:r>
            <a:r>
              <a:rPr lang="en-US" sz="1400" b="1" dirty="0">
                <a:solidFill>
                  <a:srgbClr val="333399"/>
                </a:solidFill>
              </a:rPr>
              <a:t>} #{</a:t>
            </a:r>
            <a:r>
              <a:rPr lang="en-US" sz="1400" b="1" dirty="0" err="1">
                <a:solidFill>
                  <a:srgbClr val="333399"/>
                </a:solidFill>
              </a:rPr>
              <a:t>packet_count</a:t>
            </a:r>
            <a:r>
              <a:rPr lang="en-US" sz="1400" b="1" dirty="0">
                <a:solidFill>
                  <a:srgbClr val="333399"/>
                </a:solidFill>
              </a:rPr>
              <a:t>} #{throughput} Bps"</a:t>
            </a:r>
          </a:p>
          <a:p>
            <a:r>
              <a:rPr lang="en-US" sz="1400" b="1" dirty="0">
                <a:solidFill>
                  <a:srgbClr val="333399"/>
                </a:solidFill>
              </a:rPr>
              <a:t>                   </a:t>
            </a:r>
            <a:r>
              <a:rPr lang="en-US" sz="1400" b="1" dirty="0" err="1">
                <a:solidFill>
                  <a:srgbClr val="333399"/>
                </a:solidFill>
              </a:rPr>
              <a:t>file.close</a:t>
            </a:r>
            <a:endParaRPr lang="en-US" sz="1400" b="1" dirty="0">
              <a:solidFill>
                <a:srgbClr val="333399"/>
              </a:solidFill>
            </a:endParaRPr>
          </a:p>
          <a:p>
            <a:r>
              <a:rPr lang="en-US" sz="1400" b="1" dirty="0">
                <a:solidFill>
                  <a:srgbClr val="333399"/>
                </a:solidFill>
              </a:rPr>
              <a:t>            end</a:t>
            </a:r>
          </a:p>
          <a:p>
            <a:r>
              <a:rPr lang="en-US" sz="1000" dirty="0"/>
              <a:t>      end</a:t>
            </a:r>
          </a:p>
          <a:p>
            <a:r>
              <a:rPr lang="en-US" sz="1000" dirty="0"/>
              <a:t>      end</a:t>
            </a:r>
          </a:p>
          <a:p>
            <a:r>
              <a:rPr lang="en-US" sz="1000" dirty="0"/>
              <a:t>    @</a:t>
            </a:r>
            <a:r>
              <a:rPr lang="en-US" sz="1000" dirty="0" err="1"/>
              <a:t>prev_byte_count</a:t>
            </a:r>
            <a:r>
              <a:rPr lang="en-US" sz="1000" dirty="0"/>
              <a:t> = </a:t>
            </a:r>
            <a:r>
              <a:rPr lang="en-US" sz="1000" dirty="0" err="1"/>
              <a:t>byte_count</a:t>
            </a:r>
            <a:endParaRPr lang="en-US" sz="1000" dirty="0"/>
          </a:p>
          <a:p>
            <a:r>
              <a:rPr lang="en-US" sz="1000" dirty="0"/>
              <a:t>  end</a:t>
            </a:r>
          </a:p>
        </p:txBody>
      </p:sp>
    </p:spTree>
    <p:extLst>
      <p:ext uri="{BB962C8B-B14F-4D97-AF65-F5344CB8AC3E}">
        <p14:creationId xmlns:p14="http://schemas.microsoft.com/office/powerpoint/2010/main" val="124810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Writing an OML Application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82404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Example</a:t>
            </a:r>
            <a:r>
              <a:rPr lang="en-US" sz="2400" dirty="0" smtClean="0">
                <a:solidFill>
                  <a:schemeClr val="tx1"/>
                </a:solidFill>
              </a:rPr>
              <a:t>: Instrumenting </a:t>
            </a:r>
            <a:r>
              <a:rPr lang="en-US" sz="2400" dirty="0" err="1" smtClean="0">
                <a:solidFill>
                  <a:schemeClr val="tx1"/>
                </a:solidFill>
              </a:rPr>
              <a:t>OpenFlow</a:t>
            </a:r>
            <a:r>
              <a:rPr lang="en-US" sz="2400" dirty="0" smtClean="0">
                <a:solidFill>
                  <a:schemeClr val="tx1"/>
                </a:solidFill>
              </a:rPr>
              <a:t> statistics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- Define measurement points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09279"/>
            <a:ext cx="7928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class </a:t>
            </a:r>
            <a:r>
              <a:rPr lang="en-US" sz="2400" dirty="0" err="1">
                <a:solidFill>
                  <a:schemeClr val="accent2"/>
                </a:solidFill>
              </a:rPr>
              <a:t>MPThroughput</a:t>
            </a:r>
            <a:r>
              <a:rPr lang="en-US" sz="2400" dirty="0">
                <a:solidFill>
                  <a:schemeClr val="accent2"/>
                </a:solidFill>
              </a:rPr>
              <a:t> &lt; OML4R::</a:t>
            </a:r>
            <a:r>
              <a:rPr lang="en-US" sz="2400" dirty="0" err="1">
                <a:solidFill>
                  <a:schemeClr val="accent2"/>
                </a:solidFill>
              </a:rPr>
              <a:t>MPBase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   name :</a:t>
            </a:r>
            <a:r>
              <a:rPr lang="en-US" sz="2400" dirty="0" err="1">
                <a:solidFill>
                  <a:schemeClr val="accent2"/>
                </a:solidFill>
              </a:rPr>
              <a:t>ofthroughput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   </a:t>
            </a:r>
            <a:r>
              <a:rPr lang="en-US" sz="2400" dirty="0" err="1">
                <a:solidFill>
                  <a:schemeClr val="accent2"/>
                </a:solidFill>
              </a:rPr>
              <a:t>param</a:t>
            </a:r>
            <a:r>
              <a:rPr lang="en-US" sz="2400" dirty="0">
                <a:solidFill>
                  <a:schemeClr val="accent2"/>
                </a:solidFill>
              </a:rPr>
              <a:t> :</a:t>
            </a:r>
            <a:r>
              <a:rPr lang="en-US" sz="2400" dirty="0" err="1">
                <a:solidFill>
                  <a:schemeClr val="accent2"/>
                </a:solidFill>
              </a:rPr>
              <a:t>srcaddr</a:t>
            </a:r>
            <a:r>
              <a:rPr lang="en-US" sz="2400" dirty="0">
                <a:solidFill>
                  <a:schemeClr val="accent2"/>
                </a:solidFill>
              </a:rPr>
              <a:t>, :type =&gt; :string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</a:t>
            </a:r>
            <a:r>
              <a:rPr lang="en-US" sz="2400" dirty="0" err="1">
                <a:solidFill>
                  <a:schemeClr val="accent2"/>
                </a:solidFill>
              </a:rPr>
              <a:t>param</a:t>
            </a:r>
            <a:r>
              <a:rPr lang="en-US" sz="2400" dirty="0">
                <a:solidFill>
                  <a:schemeClr val="accent2"/>
                </a:solidFill>
              </a:rPr>
              <a:t> :</a:t>
            </a:r>
            <a:r>
              <a:rPr lang="en-US" sz="2400" dirty="0" err="1">
                <a:solidFill>
                  <a:schemeClr val="accent2"/>
                </a:solidFill>
              </a:rPr>
              <a:t>numflows</a:t>
            </a:r>
            <a:r>
              <a:rPr lang="en-US" sz="2400" dirty="0">
                <a:solidFill>
                  <a:schemeClr val="accent2"/>
                </a:solidFill>
              </a:rPr>
              <a:t>, :type =&gt; :int64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</a:t>
            </a:r>
            <a:r>
              <a:rPr lang="en-US" sz="2400" dirty="0" err="1">
                <a:solidFill>
                  <a:schemeClr val="accent2"/>
                </a:solidFill>
              </a:rPr>
              <a:t>param</a:t>
            </a:r>
            <a:r>
              <a:rPr lang="en-US" sz="2400" dirty="0">
                <a:solidFill>
                  <a:schemeClr val="accent2"/>
                </a:solidFill>
              </a:rPr>
              <a:t> :</a:t>
            </a:r>
            <a:r>
              <a:rPr lang="en-US" sz="2400" dirty="0" err="1">
                <a:solidFill>
                  <a:schemeClr val="accent2"/>
                </a:solidFill>
              </a:rPr>
              <a:t>numbytes</a:t>
            </a:r>
            <a:r>
              <a:rPr lang="en-US" sz="2400" dirty="0">
                <a:solidFill>
                  <a:schemeClr val="accent2"/>
                </a:solidFill>
              </a:rPr>
              <a:t>, :type =&gt; :int64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</a:t>
            </a:r>
            <a:r>
              <a:rPr lang="en-US" sz="2400" dirty="0" err="1">
                <a:solidFill>
                  <a:schemeClr val="accent2"/>
                </a:solidFill>
              </a:rPr>
              <a:t>param</a:t>
            </a:r>
            <a:r>
              <a:rPr lang="en-US" sz="2400" dirty="0">
                <a:solidFill>
                  <a:schemeClr val="accent2"/>
                </a:solidFill>
              </a:rPr>
              <a:t> :</a:t>
            </a:r>
            <a:r>
              <a:rPr lang="en-US" sz="2400" dirty="0" err="1">
                <a:solidFill>
                  <a:schemeClr val="accent2"/>
                </a:solidFill>
              </a:rPr>
              <a:t>numpacket</a:t>
            </a:r>
            <a:r>
              <a:rPr lang="en-US" sz="2400" dirty="0">
                <a:solidFill>
                  <a:schemeClr val="accent2"/>
                </a:solidFill>
              </a:rPr>
              <a:t>, :type =&gt; :int64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</a:t>
            </a:r>
            <a:r>
              <a:rPr lang="en-US" sz="2400" dirty="0" err="1">
                <a:solidFill>
                  <a:schemeClr val="accent2"/>
                </a:solidFill>
              </a:rPr>
              <a:t>param</a:t>
            </a:r>
            <a:r>
              <a:rPr lang="en-US" sz="2400" dirty="0">
                <a:solidFill>
                  <a:schemeClr val="accent2"/>
                </a:solidFill>
              </a:rPr>
              <a:t> :throughput, :type =&gt; :int64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</a:t>
            </a:r>
            <a:r>
              <a:rPr lang="en-US" sz="2400" dirty="0" err="1">
                <a:solidFill>
                  <a:schemeClr val="accent2"/>
                </a:solidFill>
              </a:rPr>
              <a:t>param</a:t>
            </a:r>
            <a:r>
              <a:rPr lang="en-US" sz="2400" dirty="0">
                <a:solidFill>
                  <a:schemeClr val="accent2"/>
                </a:solidFill>
              </a:rPr>
              <a:t> :units,      :type =&gt; :string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08178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Writing an OML Application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82404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Example</a:t>
            </a:r>
            <a:r>
              <a:rPr lang="en-US" sz="2400" dirty="0" smtClean="0">
                <a:solidFill>
                  <a:schemeClr val="tx1"/>
                </a:solidFill>
              </a:rPr>
              <a:t>: Instrumenting </a:t>
            </a:r>
            <a:r>
              <a:rPr lang="en-US" sz="2400" dirty="0" err="1" smtClean="0">
                <a:solidFill>
                  <a:schemeClr val="tx1"/>
                </a:solidFill>
              </a:rPr>
              <a:t>OpenFlow</a:t>
            </a:r>
            <a:r>
              <a:rPr lang="en-US" sz="2400" dirty="0" smtClean="0">
                <a:solidFill>
                  <a:schemeClr val="tx1"/>
                </a:solidFill>
              </a:rPr>
              <a:t> statistics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- Parse measurement fields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140" y="2650696"/>
            <a:ext cx="7928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def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processOutput</a:t>
            </a:r>
            <a:r>
              <a:rPr lang="en-US" sz="2400" dirty="0">
                <a:solidFill>
                  <a:schemeClr val="accent2"/>
                </a:solidFill>
              </a:rPr>
              <a:t>(output)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column = </a:t>
            </a:r>
            <a:r>
              <a:rPr lang="en-US" sz="2400" dirty="0" err="1">
                <a:solidFill>
                  <a:schemeClr val="accent2"/>
                </a:solidFill>
              </a:rPr>
              <a:t>output.split</a:t>
            </a:r>
            <a:r>
              <a:rPr lang="en-US" sz="2400" dirty="0">
                <a:solidFill>
                  <a:schemeClr val="accent2"/>
                </a:solidFill>
              </a:rPr>
              <a:t>(" ")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   puts "Each line process"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   # Inject the measurements into OML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     </a:t>
            </a:r>
            <a:r>
              <a:rPr lang="en-US" sz="2400" dirty="0" err="1">
                <a:solidFill>
                  <a:schemeClr val="accent2"/>
                </a:solidFill>
              </a:rPr>
              <a:t>MPThroughput.inject</a:t>
            </a:r>
            <a:r>
              <a:rPr lang="en-US" sz="2400" dirty="0">
                <a:solidFill>
                  <a:schemeClr val="accent2"/>
                </a:solidFill>
              </a:rPr>
              <a:t>("#{column[0]}", column[1], column[2], column[3], column[4], "#{column[5]}")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37269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Assignment </a:t>
            </a:r>
            <a:r>
              <a:rPr lang="en-IN" sz="3200" dirty="0" smtClean="0"/>
              <a:t>II - Data</a:t>
            </a:r>
            <a:r>
              <a:rPr lang="en-IN" sz="3200" dirty="0" smtClean="0"/>
              <a:t>-Center Routing</a:t>
            </a: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454013" cy="5181600"/>
          </a:xfrm>
        </p:spPr>
        <p:txBody>
          <a:bodyPr/>
          <a:lstStyle/>
          <a:p>
            <a:r>
              <a:rPr lang="en-IN" sz="2400" dirty="0" smtClean="0"/>
              <a:t>Teaches the basics of </a:t>
            </a:r>
            <a:r>
              <a:rPr lang="en-US" sz="2400" dirty="0" smtClean="0"/>
              <a:t>load balancing for servers in a data-center</a:t>
            </a:r>
          </a:p>
          <a:p>
            <a:r>
              <a:rPr lang="en-US" sz="2400" dirty="0" smtClean="0"/>
              <a:t>Algorithm can be round robin, throughput-based or random for routing through the </a:t>
            </a:r>
            <a:r>
              <a:rPr lang="en-US" sz="2400" dirty="0" err="1" smtClean="0"/>
              <a:t>OpenFlow</a:t>
            </a:r>
            <a:r>
              <a:rPr lang="en-US" sz="2400" dirty="0" smtClean="0"/>
              <a:t> switch</a:t>
            </a:r>
          </a:p>
          <a:p>
            <a:r>
              <a:rPr lang="en-US" sz="2400" dirty="0" smtClean="0"/>
              <a:t>Lessons learned: any-casting, how the packet destination is modified for routing, different algorithms for load balancing, data center technology</a:t>
            </a:r>
          </a:p>
          <a:p>
            <a:endParaRPr lang="en-IN" sz="2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11213" y="1371600"/>
            <a:ext cx="4004187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80808"/>
              </a:buClr>
              <a:buSzTx/>
              <a:buFont typeface="Arial"/>
              <a:buChar char="•"/>
              <a:tabLst/>
              <a:defRPr/>
            </a:pP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datacent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13" y="1143000"/>
            <a:ext cx="3613356" cy="2249129"/>
          </a:xfrm>
          <a:prstGeom prst="rect">
            <a:avLst/>
          </a:prstGeom>
        </p:spPr>
      </p:pic>
      <p:pic>
        <p:nvPicPr>
          <p:cNvPr id="10" name="Picture 9" descr="datacenter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213" y="3428999"/>
            <a:ext cx="3915322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Assignment </a:t>
            </a:r>
            <a:r>
              <a:rPr lang="en-IN" sz="3200" dirty="0" smtClean="0"/>
              <a:t>III - </a:t>
            </a:r>
            <a:r>
              <a:rPr lang="en-IN" sz="3200" dirty="0" smtClean="0"/>
              <a:t>Multi-casting</a:t>
            </a:r>
            <a:endParaRPr lang="en-IN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424516" cy="5181600"/>
          </a:xfrm>
        </p:spPr>
        <p:txBody>
          <a:bodyPr/>
          <a:lstStyle/>
          <a:p>
            <a:r>
              <a:rPr lang="en-US" sz="2400" dirty="0" smtClean="0"/>
              <a:t>Teaches the basics of multicasting</a:t>
            </a:r>
          </a:p>
          <a:p>
            <a:r>
              <a:rPr lang="en-US" sz="2400" dirty="0" smtClean="0"/>
              <a:t>Out-of-band signal - used to send </a:t>
            </a:r>
            <a:r>
              <a:rPr lang="en-US" altLang="en-US" sz="2400" dirty="0" smtClean="0"/>
              <a:t>“</a:t>
            </a:r>
            <a:r>
              <a:rPr lang="en-US" sz="2400" dirty="0" smtClean="0"/>
              <a:t>Join</a:t>
            </a:r>
            <a:r>
              <a:rPr lang="en-US" altLang="en-US" sz="2400" dirty="0" smtClean="0"/>
              <a:t>”</a:t>
            </a:r>
            <a:r>
              <a:rPr lang="en-US" sz="2400" dirty="0" smtClean="0"/>
              <a:t> and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Leave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messages to an </a:t>
            </a:r>
            <a:r>
              <a:rPr lang="en-US" altLang="ja-JP" sz="2400" dirty="0" err="1" smtClean="0"/>
              <a:t>OpenFlow</a:t>
            </a:r>
            <a:r>
              <a:rPr lang="en-US" altLang="ja-JP" sz="2400" dirty="0" smtClean="0"/>
              <a:t> controller</a:t>
            </a:r>
          </a:p>
          <a:p>
            <a:r>
              <a:rPr lang="en-US" sz="2400" dirty="0" smtClean="0"/>
              <a:t>Functionality of the controller is verified through a layer 2 ping</a:t>
            </a:r>
          </a:p>
          <a:p>
            <a:r>
              <a:rPr lang="en-US" sz="2400" dirty="0" smtClean="0"/>
              <a:t>Lessons learned: multi-casting protocol, packet duplication, layer-2 ping application</a:t>
            </a:r>
          </a:p>
          <a:p>
            <a:endParaRPr lang="en-IN" sz="2400" dirty="0"/>
          </a:p>
        </p:txBody>
      </p:sp>
      <p:pic>
        <p:nvPicPr>
          <p:cNvPr id="5" name="Picture 4" descr="multicas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716" y="1143000"/>
            <a:ext cx="3687097" cy="2408504"/>
          </a:xfrm>
          <a:prstGeom prst="rect">
            <a:avLst/>
          </a:prstGeom>
        </p:spPr>
      </p:pic>
      <p:pic>
        <p:nvPicPr>
          <p:cNvPr id="7" name="Picture 6" descr="multicast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716" y="3593020"/>
            <a:ext cx="3693865" cy="28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2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Assignment IV – IP Routing</a:t>
            </a:r>
            <a:endParaRPr lang="en-IN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424516" cy="5181600"/>
          </a:xfrm>
        </p:spPr>
        <p:txBody>
          <a:bodyPr/>
          <a:lstStyle/>
          <a:p>
            <a:r>
              <a:rPr lang="en-US" sz="2400" dirty="0" smtClean="0"/>
              <a:t>Teaches the very basics of IP routing</a:t>
            </a:r>
          </a:p>
          <a:p>
            <a:r>
              <a:rPr lang="en-US" sz="2400" dirty="0" smtClean="0"/>
              <a:t>Use ping to verify routing</a:t>
            </a:r>
          </a:p>
          <a:p>
            <a:r>
              <a:rPr lang="en-US" sz="2400" dirty="0" smtClean="0"/>
              <a:t>Can be easily extended:</a:t>
            </a:r>
          </a:p>
          <a:p>
            <a:pPr lvl="1"/>
            <a:r>
              <a:rPr lang="en-US" sz="2000" dirty="0" smtClean="0"/>
              <a:t> Geographically </a:t>
            </a:r>
            <a:r>
              <a:rPr lang="en-US" sz="2000" dirty="0" smtClean="0"/>
              <a:t>distributed topology</a:t>
            </a:r>
          </a:p>
          <a:p>
            <a:pPr lvl="1"/>
            <a:r>
              <a:rPr lang="en-US" sz="2000" dirty="0" smtClean="0"/>
              <a:t> Build </a:t>
            </a:r>
            <a:r>
              <a:rPr lang="en-US" sz="2000" dirty="0" smtClean="0"/>
              <a:t>routing mechanisms on top</a:t>
            </a:r>
          </a:p>
          <a:p>
            <a:r>
              <a:rPr lang="en-US" sz="2400" dirty="0" smtClean="0"/>
              <a:t>Lessons learned: static IP routing, forwarding, impact of route on RTT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163" y="2188445"/>
            <a:ext cx="4198257" cy="31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Assignment V – OF Load Balancer</a:t>
            </a:r>
            <a:endParaRPr lang="en-IN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424516" cy="5181600"/>
          </a:xfrm>
        </p:spPr>
        <p:txBody>
          <a:bodyPr/>
          <a:lstStyle/>
          <a:p>
            <a:r>
              <a:rPr lang="en-US" sz="2400" dirty="0" smtClean="0"/>
              <a:t>Teaches programming of </a:t>
            </a:r>
            <a:r>
              <a:rPr lang="en-US" sz="2400" dirty="0" err="1" smtClean="0"/>
              <a:t>OpenFlow</a:t>
            </a:r>
            <a:r>
              <a:rPr lang="en-US" sz="2400" dirty="0" smtClean="0"/>
              <a:t> controller</a:t>
            </a:r>
          </a:p>
          <a:p>
            <a:r>
              <a:rPr lang="en-US" sz="2400" dirty="0" smtClean="0"/>
              <a:t>No </a:t>
            </a:r>
            <a:r>
              <a:rPr lang="en-US" sz="2400" dirty="0" err="1" smtClean="0"/>
              <a:t>OpenFlow</a:t>
            </a:r>
            <a:r>
              <a:rPr lang="en-US" sz="2400" dirty="0" smtClean="0"/>
              <a:t> knowledge required</a:t>
            </a:r>
          </a:p>
          <a:p>
            <a:r>
              <a:rPr lang="en-US" sz="2400" dirty="0" smtClean="0"/>
              <a:t>Lessons learned: IP routing and forwarding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40" y="3641600"/>
            <a:ext cx="3097841" cy="2903415"/>
          </a:xfrm>
          <a:prstGeom prst="rect">
            <a:avLst/>
          </a:prstGeom>
        </p:spPr>
      </p:pic>
      <p:pic>
        <p:nvPicPr>
          <p:cNvPr id="6" name="Picture 5" descr="byte-noloss-traff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13" y="1515814"/>
            <a:ext cx="3250685" cy="2238461"/>
          </a:xfrm>
          <a:prstGeom prst="rect">
            <a:avLst/>
          </a:prstGeom>
        </p:spPr>
      </p:pic>
      <p:pic>
        <p:nvPicPr>
          <p:cNvPr id="7" name="Picture 6" descr="byte-noloss-throughp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84" y="4126287"/>
            <a:ext cx="3183114" cy="2141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6016" y="1143000"/>
            <a:ext cx="235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Total Traffic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592" y="3747715"/>
            <a:ext cx="220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Throughput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71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5759173" y="3359453"/>
            <a:ext cx="1814436" cy="77027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12167"/>
              </a:gs>
              <a:gs pos="100000">
                <a:srgbClr val="9A9ADF"/>
              </a:gs>
            </a:gsLst>
            <a:lin ang="16200000" scaled="0"/>
          </a:gradFill>
          <a:ln w="9525" cap="flat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Setup</a:t>
            </a:r>
          </a:p>
        </p:txBody>
      </p:sp>
      <p:sp>
        <p:nvSpPr>
          <p:cNvPr id="393" name="Shape 393"/>
          <p:cNvSpPr/>
          <p:nvPr/>
        </p:nvSpPr>
        <p:spPr>
          <a:xfrm>
            <a:off x="1169788" y="3365803"/>
            <a:ext cx="1814436" cy="77027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12167"/>
              </a:gs>
              <a:gs pos="100000">
                <a:srgbClr val="9A9ADF"/>
              </a:gs>
            </a:gsLst>
            <a:lin ang="16200000" scaled="0"/>
          </a:gradFill>
          <a:ln w="9525" cap="flat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</a:p>
        </p:txBody>
      </p:sp>
      <p:sp>
        <p:nvSpPr>
          <p:cNvPr id="394" name="Shape 394"/>
          <p:cNvSpPr/>
          <p:nvPr/>
        </p:nvSpPr>
        <p:spPr>
          <a:xfrm>
            <a:off x="3464480" y="5556594"/>
            <a:ext cx="1814436" cy="77027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12167"/>
              </a:gs>
              <a:gs pos="100000">
                <a:srgbClr val="9A9ADF"/>
              </a:gs>
            </a:gsLst>
            <a:lin ang="16200000" scaled="0"/>
          </a:gradFill>
          <a:ln w="9525" cap="flat">
            <a:solidFill>
              <a:srgbClr val="2121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Execute</a:t>
            </a:r>
          </a:p>
        </p:txBody>
      </p:sp>
      <p:cxnSp>
        <p:nvCxnSpPr>
          <p:cNvPr id="395" name="Shape 395"/>
          <p:cNvCxnSpPr>
            <a:stCxn id="392" idx="2"/>
            <a:endCxn id="394" idx="3"/>
          </p:cNvCxnSpPr>
          <p:nvPr/>
        </p:nvCxnSpPr>
        <p:spPr>
          <a:xfrm flipH="1">
            <a:off x="5278891" y="4129727"/>
            <a:ext cx="1387500" cy="1812000"/>
          </a:xfrm>
          <a:prstGeom prst="straightConnector1">
            <a:avLst/>
          </a:prstGeom>
          <a:noFill/>
          <a:ln w="50800" cap="flat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6" name="Shape 396"/>
          <p:cNvCxnSpPr>
            <a:stCxn id="394" idx="1"/>
            <a:endCxn id="393" idx="2"/>
          </p:cNvCxnSpPr>
          <p:nvPr/>
        </p:nvCxnSpPr>
        <p:spPr>
          <a:xfrm rot="10800000">
            <a:off x="2076980" y="4136031"/>
            <a:ext cx="1387500" cy="1805700"/>
          </a:xfrm>
          <a:prstGeom prst="straightConnector1">
            <a:avLst/>
          </a:prstGeom>
          <a:noFill/>
          <a:ln w="50800" cap="flat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" name="Shape 397"/>
          <p:cNvCxnSpPr>
            <a:stCxn id="393" idx="0"/>
            <a:endCxn id="392" idx="0"/>
          </p:cNvCxnSpPr>
          <p:nvPr/>
        </p:nvCxnSpPr>
        <p:spPr>
          <a:xfrm rot="10800000" flipH="1">
            <a:off x="2077007" y="3359503"/>
            <a:ext cx="4589400" cy="6300"/>
          </a:xfrm>
          <a:prstGeom prst="straightConnector1">
            <a:avLst/>
          </a:prstGeom>
          <a:noFill/>
          <a:ln w="50800" cap="flat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8" name="Shape 398"/>
          <p:cNvSpPr/>
          <p:nvPr/>
        </p:nvSpPr>
        <p:spPr>
          <a:xfrm>
            <a:off x="523547" y="1701883"/>
            <a:ext cx="8152386" cy="482941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Shape 399"/>
          <p:cNvGrpSpPr/>
          <p:nvPr/>
        </p:nvGrpSpPr>
        <p:grpSpPr>
          <a:xfrm>
            <a:off x="3221380" y="3365803"/>
            <a:ext cx="2354567" cy="1745848"/>
            <a:chOff x="-2094666" y="3331617"/>
            <a:chExt cx="1964546" cy="1456657"/>
          </a:xfrm>
        </p:grpSpPr>
        <p:sp>
          <p:nvSpPr>
            <p:cNvPr id="400" name="Shape 400"/>
            <p:cNvSpPr/>
            <p:nvPr/>
          </p:nvSpPr>
          <p:spPr>
            <a:xfrm>
              <a:off x="-1821696" y="3331617"/>
              <a:ext cx="577297" cy="647660"/>
            </a:xfrm>
            <a:prstGeom prst="flowChartMultidocument">
              <a:avLst/>
            </a:prstGeom>
            <a:solidFill>
              <a:srgbClr val="FFFF00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Notes</a:t>
              </a:r>
            </a:p>
          </p:txBody>
        </p:sp>
        <p:sp>
          <p:nvSpPr>
            <p:cNvPr id="401" name="Shape 401"/>
            <p:cNvSpPr/>
            <p:nvPr/>
          </p:nvSpPr>
          <p:spPr>
            <a:xfrm>
              <a:off x="-2094666" y="4140614"/>
              <a:ext cx="577297" cy="647660"/>
            </a:xfrm>
            <a:prstGeom prst="flowChartMultidocument">
              <a:avLst/>
            </a:prstGeom>
            <a:solidFill>
              <a:srgbClr val="F2F2F2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 baseline="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Code</a:t>
              </a:r>
            </a:p>
          </p:txBody>
        </p:sp>
        <p:sp>
          <p:nvSpPr>
            <p:cNvPr id="402" name="Shape 402"/>
            <p:cNvSpPr/>
            <p:nvPr/>
          </p:nvSpPr>
          <p:spPr>
            <a:xfrm>
              <a:off x="-1020453" y="3331617"/>
              <a:ext cx="700354" cy="647660"/>
            </a:xfrm>
            <a:prstGeom prst="flowChartMultidocument">
              <a:avLst/>
            </a:prstGeom>
            <a:solidFill>
              <a:srgbClr val="006C01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Experiment</a:t>
              </a:r>
              <a:br>
                <a:rPr lang="en-US"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Description</a:t>
              </a:r>
            </a:p>
          </p:txBody>
        </p:sp>
        <p:grpSp>
          <p:nvGrpSpPr>
            <p:cNvPr id="403" name="Shape 403"/>
            <p:cNvGrpSpPr/>
            <p:nvPr/>
          </p:nvGrpSpPr>
          <p:grpSpPr>
            <a:xfrm>
              <a:off x="-679714" y="4126696"/>
              <a:ext cx="549594" cy="657460"/>
              <a:chOff x="5090121" y="1512053"/>
              <a:chExt cx="1011626" cy="1210172"/>
            </a:xfrm>
          </p:grpSpPr>
          <p:sp>
            <p:nvSpPr>
              <p:cNvPr id="404" name="Shape 404"/>
              <p:cNvSpPr/>
              <p:nvPr/>
            </p:nvSpPr>
            <p:spPr>
              <a:xfrm>
                <a:off x="5220555" y="1512053"/>
                <a:ext cx="881193" cy="997763"/>
              </a:xfrm>
              <a:prstGeom prst="foldedCorner">
                <a:avLst>
                  <a:gd name="adj" fmla="val 16667"/>
                </a:avLst>
              </a:prstGeom>
              <a:solidFill>
                <a:srgbClr val="00B8FF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5158023" y="1610936"/>
                <a:ext cx="881193" cy="997763"/>
              </a:xfrm>
              <a:prstGeom prst="foldedCorner">
                <a:avLst>
                  <a:gd name="adj" fmla="val 16667"/>
                </a:avLst>
              </a:prstGeom>
              <a:solidFill>
                <a:srgbClr val="00B8FF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Shape 406"/>
              <p:cNvSpPr/>
              <p:nvPr/>
            </p:nvSpPr>
            <p:spPr>
              <a:xfrm>
                <a:off x="5090121" y="1724461"/>
                <a:ext cx="881193" cy="997763"/>
              </a:xfrm>
              <a:prstGeom prst="foldedCorner">
                <a:avLst>
                  <a:gd name="adj" fmla="val 16667"/>
                </a:avLst>
              </a:prstGeom>
              <a:solidFill>
                <a:srgbClr val="00B8FF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Runs</a:t>
                </a:r>
              </a:p>
            </p:txBody>
          </p:sp>
        </p:grpSp>
        <p:grpSp>
          <p:nvGrpSpPr>
            <p:cNvPr id="407" name="Shape 407"/>
            <p:cNvGrpSpPr/>
            <p:nvPr/>
          </p:nvGrpSpPr>
          <p:grpSpPr>
            <a:xfrm>
              <a:off x="-1603550" y="4144793"/>
              <a:ext cx="992268" cy="523968"/>
              <a:chOff x="5141225" y="2879561"/>
              <a:chExt cx="1826442" cy="964456"/>
            </a:xfrm>
          </p:grpSpPr>
          <p:sp>
            <p:nvSpPr>
              <p:cNvPr id="408" name="Shape 408"/>
              <p:cNvSpPr/>
              <p:nvPr/>
            </p:nvSpPr>
            <p:spPr>
              <a:xfrm>
                <a:off x="5680698" y="2879561"/>
                <a:ext cx="816399" cy="596066"/>
              </a:xfrm>
              <a:prstGeom prst="flowChartMagneticDisk">
                <a:avLst/>
              </a:prstGeom>
              <a:solidFill>
                <a:srgbClr val="00B8FF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b" anchorCtr="1">
                <a:noAutofit/>
              </a:bodyPr>
              <a:lstStyle/>
              <a:p>
                <a:pPr marL="0" marR="0" lvl="0" indent="0" algn="l" rtl="0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2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Shape 409"/>
              <p:cNvSpPr txBox="1"/>
              <p:nvPr/>
            </p:nvSpPr>
            <p:spPr>
              <a:xfrm>
                <a:off x="5141225" y="3456517"/>
                <a:ext cx="1826442" cy="38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100" b="0" i="0" u="none" strike="noStrike" cap="none" baseline="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Measurements</a:t>
                </a:r>
              </a:p>
            </p:txBody>
          </p:sp>
        </p:grpSp>
      </p:grpSp>
      <p:grpSp>
        <p:nvGrpSpPr>
          <p:cNvPr id="410" name="Shape 410"/>
          <p:cNvGrpSpPr/>
          <p:nvPr/>
        </p:nvGrpSpPr>
        <p:grpSpPr>
          <a:xfrm>
            <a:off x="3645317" y="1044983"/>
            <a:ext cx="1452761" cy="1975942"/>
            <a:chOff x="3645317" y="652983"/>
            <a:chExt cx="1452761" cy="1975942"/>
          </a:xfrm>
        </p:grpSpPr>
        <p:pic>
          <p:nvPicPr>
            <p:cNvPr id="411" name="Shape 4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45317" y="652983"/>
              <a:ext cx="1452761" cy="19759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Shape 412"/>
            <p:cNvSpPr txBox="1"/>
            <p:nvPr/>
          </p:nvSpPr>
          <p:spPr>
            <a:xfrm>
              <a:off x="3645319" y="1379830"/>
              <a:ext cx="1452760" cy="5232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Publish</a:t>
              </a:r>
            </a:p>
          </p:txBody>
        </p:sp>
      </p:grpSp>
      <p:sp>
        <p:nvSpPr>
          <p:cNvPr id="413" name="Shape 413"/>
          <p:cNvSpPr txBox="1"/>
          <p:nvPr/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“</a:t>
            </a:r>
            <a:r>
              <a:rPr lang="en-US" sz="320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r>
              <a:rPr lang="en-US" sz="3200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Experiment Cycle”</a:t>
            </a:r>
          </a:p>
        </p:txBody>
      </p:sp>
    </p:spTree>
    <p:extLst>
      <p:ext uri="{BB962C8B-B14F-4D97-AF65-F5344CB8AC3E}">
        <p14:creationId xmlns:p14="http://schemas.microsoft.com/office/powerpoint/2010/main" val="339253154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Assignment VI – DASH Video</a:t>
            </a:r>
            <a:endParaRPr lang="en-IN" sz="32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232484" cy="5181600"/>
          </a:xfrm>
        </p:spPr>
        <p:txBody>
          <a:bodyPr/>
          <a:lstStyle/>
          <a:p>
            <a:r>
              <a:rPr lang="en-US" sz="2400" dirty="0" smtClean="0"/>
              <a:t>Teaches how to measure video quality</a:t>
            </a:r>
          </a:p>
          <a:p>
            <a:r>
              <a:rPr lang="en-US" sz="2400" dirty="0" smtClean="0"/>
              <a:t>Uses alternative paths to show impact of RTT on video quality</a:t>
            </a:r>
          </a:p>
          <a:p>
            <a:r>
              <a:rPr lang="en-US" sz="2400" dirty="0" smtClean="0"/>
              <a:t>Lessons learned: </a:t>
            </a:r>
            <a:r>
              <a:rPr lang="en-US" sz="2400" dirty="0" err="1" smtClean="0"/>
              <a:t>OpenFlow</a:t>
            </a:r>
            <a:r>
              <a:rPr lang="en-US" sz="2400" dirty="0" smtClean="0"/>
              <a:t> basics, DASH basics, network measurement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366251" y="1741513"/>
            <a:ext cx="5722937" cy="4308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r>
              <a:rPr lang="en-US" sz="2800" dirty="0" err="1">
                <a:solidFill>
                  <a:srgbClr val="333399"/>
                </a:solidFill>
              </a:rPr>
              <a:t>ExoGENI</a:t>
            </a:r>
            <a:endParaRPr lang="en-US" sz="2800" dirty="0">
              <a:solidFill>
                <a:srgbClr val="333399"/>
              </a:solidFill>
            </a:endParaRPr>
          </a:p>
        </p:txBody>
      </p:sp>
      <p:pic>
        <p:nvPicPr>
          <p:cNvPr id="14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69" y="2851224"/>
            <a:ext cx="3884540" cy="26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9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38" y="1364151"/>
            <a:ext cx="7003699" cy="428674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IN" sz="3200" dirty="0" smtClean="0"/>
              <a:t>Large-</a:t>
            </a:r>
            <a:r>
              <a:rPr lang="en-IN" sz="3200" dirty="0" smtClean="0"/>
              <a:t>scale Experiments</a:t>
            </a:r>
            <a:endParaRPr lang="en-I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77121" y="5889858"/>
            <a:ext cx="683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groups.geni.net</a:t>
            </a:r>
            <a:r>
              <a:rPr lang="en-US" dirty="0"/>
              <a:t>/</a:t>
            </a:r>
            <a:r>
              <a:rPr lang="en-US" dirty="0" err="1"/>
              <a:t>geni</a:t>
            </a:r>
            <a:r>
              <a:rPr lang="en-US" dirty="0"/>
              <a:t>/wiki/GEC18Agenda/</a:t>
            </a:r>
            <a:r>
              <a:rPr lang="en-US" dirty="0" err="1"/>
              <a:t>LabWikiAndOEDL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5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-82836"/>
            <a:ext cx="8229600" cy="1143000"/>
          </a:xfrm>
        </p:spPr>
        <p:txBody>
          <a:bodyPr/>
          <a:lstStyle/>
          <a:p>
            <a:r>
              <a:rPr lang="en-IN" sz="3200" dirty="0" smtClean="0"/>
              <a:t>Tomorrow’s Agenda </a:t>
            </a:r>
            <a:br>
              <a:rPr lang="en-IN" sz="3200" dirty="0" smtClean="0"/>
            </a:br>
            <a:r>
              <a:rPr lang="en-IN" sz="3200" dirty="0" smtClean="0"/>
              <a:t> 8:30 AM – 10:00 A.M </a:t>
            </a:r>
            <a:endParaRPr lang="en-I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76779" y="1598588"/>
            <a:ext cx="7606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Part 1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Extended Learning Switch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Larger topology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Easy to Orchestrate</a:t>
            </a:r>
          </a:p>
          <a:p>
            <a:pPr lvl="1"/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Part 2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Write Flow Statistics Application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View Flow Statistics in </a:t>
            </a:r>
            <a:r>
              <a:rPr lang="en-US" sz="2800" dirty="0" err="1" smtClean="0"/>
              <a:t>LabWiki</a:t>
            </a:r>
            <a:endParaRPr lang="en-US" sz="2800" dirty="0" smtClean="0"/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Simple Assignments/Extensions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55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Where can</a:t>
            </a:r>
            <a:r>
              <a:rPr lang="en-US" sz="3200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en-US" sz="3200" i="0" u="none" strike="noStrike" cap="none" baseline="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get help?</a:t>
            </a:r>
            <a:endParaRPr lang="en-US" sz="3200" i="0" u="none" strike="noStrike" cap="none" baseline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idx="1"/>
          </p:nvPr>
        </p:nvSpPr>
        <p:spPr>
          <a:xfrm>
            <a:off x="82470" y="1351160"/>
            <a:ext cx="8832930" cy="5187215"/>
          </a:xfrm>
        </p:spPr>
        <p:txBody>
          <a:bodyPr/>
          <a:lstStyle/>
          <a:p>
            <a:r>
              <a:rPr lang="en-US" sz="2200" dirty="0" smtClean="0"/>
              <a:t> How to write OEDL scripts?</a:t>
            </a:r>
          </a:p>
          <a:p>
            <a:pPr lvl="1"/>
            <a:r>
              <a:rPr lang="en-US" sz="2200" dirty="0"/>
              <a:t> https://</a:t>
            </a:r>
            <a:r>
              <a:rPr lang="en-US" sz="2200" dirty="0" err="1"/>
              <a:t>omf.mytestbed.net</a:t>
            </a:r>
            <a:r>
              <a:rPr lang="en-US" sz="2200" dirty="0"/>
              <a:t>/projects/omf6/wiki/</a:t>
            </a:r>
            <a:r>
              <a:rPr lang="en-US" sz="2200" dirty="0" smtClean="0"/>
              <a:t>OEDLOMF6</a:t>
            </a:r>
          </a:p>
          <a:p>
            <a:r>
              <a:rPr lang="en-US" sz="2200" dirty="0" smtClean="0"/>
              <a:t> My experiment does not work</a:t>
            </a:r>
          </a:p>
          <a:p>
            <a:pPr lvl="1"/>
            <a:r>
              <a:rPr lang="en-US" sz="2200" dirty="0" smtClean="0"/>
              <a:t> Check </a:t>
            </a:r>
            <a:r>
              <a:rPr lang="en-US" sz="2200" dirty="0"/>
              <a:t>logs in Execute panel</a:t>
            </a:r>
          </a:p>
          <a:p>
            <a:pPr lvl="1"/>
            <a:r>
              <a:rPr lang="en-US" sz="2200" dirty="0"/>
              <a:t> Contact: </a:t>
            </a:r>
            <a:r>
              <a:rPr lang="en-US" sz="2200" dirty="0">
                <a:solidFill>
                  <a:srgbClr val="080808"/>
                </a:solidFill>
                <a:hlinkClick r:id="rId2"/>
              </a:rPr>
              <a:t>geni-users@</a:t>
            </a:r>
            <a:r>
              <a:rPr lang="en-US" sz="2200" dirty="0" smtClean="0">
                <a:solidFill>
                  <a:srgbClr val="080808"/>
                </a:solidFill>
                <a:hlinkClick r:id="rId2"/>
              </a:rPr>
              <a:t>googlegroups.com</a:t>
            </a:r>
            <a:endParaRPr lang="en-US" sz="2200" dirty="0" smtClean="0"/>
          </a:p>
          <a:p>
            <a:r>
              <a:rPr lang="en-US" sz="2200" dirty="0" smtClean="0"/>
              <a:t> Code</a:t>
            </a:r>
          </a:p>
          <a:p>
            <a:pPr lvl="1"/>
            <a:r>
              <a:rPr lang="en-US" sz="2200" dirty="0"/>
              <a:t> </a:t>
            </a:r>
            <a:r>
              <a:rPr lang="en-US" sz="2200" u="sng" dirty="0">
                <a:solidFill>
                  <a:schemeClr val="hlink"/>
                </a:solidFill>
              </a:rPr>
              <a:t>https://github.com/mytestbed/</a:t>
            </a:r>
            <a:r>
              <a:rPr lang="en-US" sz="2200" u="sng" dirty="0" err="1" smtClean="0">
                <a:solidFill>
                  <a:schemeClr val="hlink"/>
                </a:solidFill>
              </a:rPr>
              <a:t>labwiki</a:t>
            </a:r>
            <a:endParaRPr lang="en-US" sz="2200" dirty="0" smtClean="0"/>
          </a:p>
          <a:p>
            <a:r>
              <a:rPr lang="en-US" sz="2200" dirty="0" smtClean="0"/>
              <a:t> Bug Reports and Documentation</a:t>
            </a:r>
          </a:p>
          <a:p>
            <a:pPr lvl="1"/>
            <a:r>
              <a:rPr lang="en-US" sz="2200" u="sng" dirty="0" smtClean="0">
                <a:solidFill>
                  <a:schemeClr val="hlink"/>
                </a:solidFill>
                <a:hlinkClick r:id="rId3"/>
              </a:rPr>
              <a:t> http://omf.mytestbed.net/projects/labwiki</a:t>
            </a:r>
            <a:endParaRPr lang="en-US" sz="2200" u="sng" dirty="0" smtClean="0">
              <a:solidFill>
                <a:schemeClr val="hlink"/>
              </a:solidFill>
            </a:endParaRPr>
          </a:p>
          <a:p>
            <a:pPr lvl="0"/>
            <a:r>
              <a:rPr lang="en-US" sz="2200" dirty="0" smtClean="0"/>
              <a:t> Sample </a:t>
            </a:r>
            <a:r>
              <a:rPr lang="en-US" sz="2200" dirty="0"/>
              <a:t>custom OML Applications</a:t>
            </a:r>
          </a:p>
          <a:p>
            <a:pPr lvl="1"/>
            <a:r>
              <a:rPr lang="en-US" sz="2200" dirty="0"/>
              <a:t> http://</a:t>
            </a:r>
            <a:r>
              <a:rPr lang="en-US" sz="2200" dirty="0" err="1"/>
              <a:t>witestlab.poly.edu</a:t>
            </a:r>
            <a:r>
              <a:rPr lang="en-US" sz="2200" dirty="0"/>
              <a:t>/site/page/</a:t>
            </a:r>
            <a:r>
              <a:rPr lang="en-US" sz="2200" dirty="0" err="1"/>
              <a:t>oml</a:t>
            </a:r>
            <a:r>
              <a:rPr lang="en-US" sz="2200" dirty="0"/>
              <a:t>-enabled-applications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6727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303" y="1006730"/>
            <a:ext cx="7623266" cy="541297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506508" y="253996"/>
            <a:ext cx="8458200" cy="6872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“Experiment Cycle” in a Tool: </a:t>
            </a:r>
            <a:r>
              <a:rPr lang="en-US" sz="3200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LabWiki</a:t>
            </a:r>
            <a:endParaRPr lang="en-US" sz="3200" i="0" u="none" strike="noStrike" cap="none" baseline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984499"/>
      </p:ext>
    </p:extLst>
  </p:cSld>
  <p:clrMapOvr>
    <a:masterClrMapping/>
  </p:clrMapOvr>
  <p:transition xmlns:p14="http://schemas.microsoft.com/office/powerpoint/2010/main" spd="slow" advTm="42434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Shape 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58" y="376317"/>
            <a:ext cx="8864420" cy="629426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Shape 488"/>
          <p:cNvSpPr/>
          <p:nvPr/>
        </p:nvSpPr>
        <p:spPr>
          <a:xfrm>
            <a:off x="0" y="1599350"/>
            <a:ext cx="9144000" cy="507122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x="924975" y="3684800"/>
            <a:ext cx="1386599" cy="819600"/>
          </a:xfrm>
          <a:prstGeom prst="rect">
            <a:avLst/>
          </a:prstGeom>
          <a:solidFill>
            <a:srgbClr val="212167"/>
          </a:solidFill>
          <a:ln>
            <a:noFill/>
          </a:ln>
        </p:spPr>
        <p:txBody>
          <a:bodyPr lIns="288000" tIns="144000" rIns="288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Wiki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3977750" y="3684800"/>
            <a:ext cx="1386599" cy="819600"/>
          </a:xfrm>
          <a:prstGeom prst="rect">
            <a:avLst/>
          </a:prstGeom>
          <a:solidFill>
            <a:srgbClr val="212167"/>
          </a:solidFill>
          <a:ln>
            <a:noFill/>
          </a:ln>
        </p:spPr>
        <p:txBody>
          <a:bodyPr lIns="288000" tIns="144000" rIns="288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Edit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6873751" y="3684800"/>
            <a:ext cx="1386599" cy="819600"/>
          </a:xfrm>
          <a:prstGeom prst="rect">
            <a:avLst/>
          </a:prstGeom>
          <a:solidFill>
            <a:srgbClr val="212167"/>
          </a:solidFill>
          <a:ln>
            <a:noFill/>
          </a:ln>
        </p:spPr>
        <p:txBody>
          <a:bodyPr lIns="288000" tIns="144000" rIns="288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</a:p>
        </p:txBody>
      </p:sp>
      <p:sp>
        <p:nvSpPr>
          <p:cNvPr id="492" name="Shape 492"/>
          <p:cNvSpPr/>
          <p:nvPr/>
        </p:nvSpPr>
        <p:spPr>
          <a:xfrm>
            <a:off x="49035" y="0"/>
            <a:ext cx="9144000" cy="98783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49035" y="1191673"/>
            <a:ext cx="9094965" cy="407677"/>
          </a:xfrm>
          <a:prstGeom prst="roundRect">
            <a:avLst>
              <a:gd name="adj" fmla="val 16667"/>
            </a:avLst>
          </a:prstGeom>
          <a:noFill/>
          <a:ln w="25400" cap="flat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748150" y="1419350"/>
            <a:ext cx="359999" cy="359999"/>
          </a:xfrm>
          <a:prstGeom prst="triangle">
            <a:avLst>
              <a:gd name="adj" fmla="val 50000"/>
            </a:avLst>
          </a:prstGeom>
          <a:solidFill>
            <a:srgbClr val="212167"/>
          </a:solidFill>
          <a:ln>
            <a:noFill/>
          </a:ln>
        </p:spPr>
        <p:txBody>
          <a:bodyPr lIns="288000" tIns="108000" rIns="288000" bIns="144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3686928" y="1419350"/>
            <a:ext cx="359999" cy="359999"/>
          </a:xfrm>
          <a:prstGeom prst="triangle">
            <a:avLst>
              <a:gd name="adj" fmla="val 50000"/>
            </a:avLst>
          </a:prstGeom>
          <a:solidFill>
            <a:srgbClr val="212167"/>
          </a:solidFill>
          <a:ln>
            <a:noFill/>
          </a:ln>
        </p:spPr>
        <p:txBody>
          <a:bodyPr lIns="288000" tIns="108000" rIns="288000" bIns="144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6693742" y="1419350"/>
            <a:ext cx="359999" cy="359999"/>
          </a:xfrm>
          <a:prstGeom prst="triangle">
            <a:avLst>
              <a:gd name="adj" fmla="val 50000"/>
            </a:avLst>
          </a:prstGeom>
          <a:solidFill>
            <a:srgbClr val="212167"/>
          </a:solidFill>
          <a:ln>
            <a:noFill/>
          </a:ln>
        </p:spPr>
        <p:txBody>
          <a:bodyPr lIns="288000" tIns="108000" rIns="288000" bIns="144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7" name="Shape 497"/>
          <p:cNvCxnSpPr/>
          <p:nvPr/>
        </p:nvCxnSpPr>
        <p:spPr>
          <a:xfrm>
            <a:off x="1505055" y="1794071"/>
            <a:ext cx="5548686" cy="0"/>
          </a:xfrm>
          <a:prstGeom prst="straightConnector1">
            <a:avLst/>
          </a:prstGeom>
          <a:noFill/>
          <a:ln w="38100" cap="flat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Shape 498"/>
          <p:cNvSpPr txBox="1"/>
          <p:nvPr/>
        </p:nvSpPr>
        <p:spPr>
          <a:xfrm>
            <a:off x="748150" y="1778391"/>
            <a:ext cx="1666208" cy="623792"/>
          </a:xfrm>
          <a:prstGeom prst="rect">
            <a:avLst/>
          </a:prstGeom>
          <a:solidFill>
            <a:srgbClr val="212167"/>
          </a:solidFill>
          <a:ln>
            <a:noFill/>
          </a:ln>
        </p:spPr>
        <p:txBody>
          <a:bodyPr lIns="288000" tIns="108000" rIns="288000" bIns="144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834465977"/>
      </p:ext>
    </p:extLst>
  </p:cSld>
  <p:clrMapOvr>
    <a:masterClrMapping/>
  </p:clrMapOvr>
  <p:transition xmlns:p14="http://schemas.microsoft.com/office/powerpoint/2010/main" spd="slow" advTm="1058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250635" y="1036116"/>
            <a:ext cx="8772224" cy="5314270"/>
          </a:xfrm>
          <a:custGeom>
            <a:avLst/>
            <a:gdLst/>
            <a:ahLst/>
            <a:cxnLst/>
            <a:rect l="0" t="0" r="0" b="0"/>
            <a:pathLst>
              <a:path w="8772225" h="5314271" extrusionOk="0">
                <a:moveTo>
                  <a:pt x="2489641" y="2473309"/>
                </a:moveTo>
                <a:lnTo>
                  <a:pt x="33418" y="2506732"/>
                </a:lnTo>
                <a:lnTo>
                  <a:pt x="0" y="5314271"/>
                </a:lnTo>
                <a:lnTo>
                  <a:pt x="8738807" y="5314271"/>
                </a:lnTo>
                <a:lnTo>
                  <a:pt x="8772225" y="0"/>
                </a:lnTo>
                <a:lnTo>
                  <a:pt x="3675980" y="0"/>
                </a:lnTo>
                <a:lnTo>
                  <a:pt x="2489641" y="2473309"/>
                </a:lnTo>
                <a:close/>
              </a:path>
            </a:pathLst>
          </a:custGeom>
          <a:solidFill>
            <a:srgbClr val="F6FBFB"/>
          </a:solidFill>
          <a:ln w="38100" cap="flat">
            <a:solidFill>
              <a:srgbClr val="C96D07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302781" y="3921616"/>
            <a:ext cx="4571999" cy="2438399"/>
          </a:xfrm>
          <a:prstGeom prst="cloud">
            <a:avLst/>
          </a:prstGeom>
          <a:noFill/>
          <a:ln w="2857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2360181" y="4226416"/>
            <a:ext cx="381000" cy="304799"/>
          </a:xfrm>
          <a:prstGeom prst="ellipse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2360181" y="4683616"/>
            <a:ext cx="381000" cy="304799"/>
          </a:xfrm>
          <a:prstGeom prst="ellipse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1750581" y="5064616"/>
            <a:ext cx="381000" cy="304799"/>
          </a:xfrm>
          <a:prstGeom prst="ellipse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2969781" y="5064616"/>
            <a:ext cx="381000" cy="304799"/>
          </a:xfrm>
          <a:prstGeom prst="ellipse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2360181" y="5445616"/>
            <a:ext cx="381000" cy="304799"/>
          </a:xfrm>
          <a:prstGeom prst="ellipse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2360181" y="5902816"/>
            <a:ext cx="381000" cy="304799"/>
          </a:xfrm>
          <a:prstGeom prst="ellipse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Shape 432"/>
          <p:cNvCxnSpPr>
            <a:stCxn id="426" idx="4"/>
            <a:endCxn id="427" idx="0"/>
          </p:cNvCxnSpPr>
          <p:nvPr/>
        </p:nvCxnSpPr>
        <p:spPr>
          <a:xfrm>
            <a:off x="2550681" y="4531216"/>
            <a:ext cx="0" cy="1524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Shape 433"/>
          <p:cNvCxnSpPr>
            <a:stCxn id="427" idx="2"/>
            <a:endCxn id="428" idx="0"/>
          </p:cNvCxnSpPr>
          <p:nvPr/>
        </p:nvCxnSpPr>
        <p:spPr>
          <a:xfrm flipH="1">
            <a:off x="1941081" y="4836016"/>
            <a:ext cx="419100" cy="2286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Shape 434"/>
          <p:cNvCxnSpPr>
            <a:stCxn id="427" idx="6"/>
            <a:endCxn id="429" idx="0"/>
          </p:cNvCxnSpPr>
          <p:nvPr/>
        </p:nvCxnSpPr>
        <p:spPr>
          <a:xfrm>
            <a:off x="2741181" y="4836016"/>
            <a:ext cx="419100" cy="2286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Shape 435"/>
          <p:cNvCxnSpPr>
            <a:stCxn id="428" idx="4"/>
            <a:endCxn id="430" idx="2"/>
          </p:cNvCxnSpPr>
          <p:nvPr/>
        </p:nvCxnSpPr>
        <p:spPr>
          <a:xfrm>
            <a:off x="1941081" y="5369416"/>
            <a:ext cx="419100" cy="2286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Shape 436"/>
          <p:cNvCxnSpPr>
            <a:stCxn id="430" idx="6"/>
            <a:endCxn id="429" idx="4"/>
          </p:cNvCxnSpPr>
          <p:nvPr/>
        </p:nvCxnSpPr>
        <p:spPr>
          <a:xfrm rot="10800000" flipH="1">
            <a:off x="2741181" y="5369416"/>
            <a:ext cx="419100" cy="2286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Shape 437"/>
          <p:cNvCxnSpPr>
            <a:stCxn id="430" idx="4"/>
            <a:endCxn id="431" idx="0"/>
          </p:cNvCxnSpPr>
          <p:nvPr/>
        </p:nvCxnSpPr>
        <p:spPr>
          <a:xfrm>
            <a:off x="2550681" y="5750416"/>
            <a:ext cx="0" cy="1524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Shape 438"/>
          <p:cNvSpPr txBox="1"/>
          <p:nvPr/>
        </p:nvSpPr>
        <p:spPr>
          <a:xfrm>
            <a:off x="836180" y="4378816"/>
            <a:ext cx="107752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GENI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TestBed</a:t>
            </a:r>
          </a:p>
        </p:txBody>
      </p:sp>
      <p:sp>
        <p:nvSpPr>
          <p:cNvPr id="439" name="Shape 439"/>
          <p:cNvSpPr/>
          <p:nvPr/>
        </p:nvSpPr>
        <p:spPr>
          <a:xfrm>
            <a:off x="7236981" y="2743200"/>
            <a:ext cx="1600199" cy="3505200"/>
          </a:xfrm>
          <a:prstGeom prst="can">
            <a:avLst>
              <a:gd name="adj" fmla="val 25000"/>
            </a:avLst>
          </a:prstGeom>
          <a:noFill/>
          <a:ln w="2857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7647642" y="2819400"/>
            <a:ext cx="91894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rgbClr val="7A7901"/>
                </a:solidFill>
                <a:latin typeface="Arial"/>
                <a:ea typeface="Arial"/>
                <a:cs typeface="Arial"/>
                <a:sym typeface="Arial"/>
              </a:rPr>
              <a:t>OML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rgbClr val="7A790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</a:p>
        </p:txBody>
      </p:sp>
      <p:pic>
        <p:nvPicPr>
          <p:cNvPr id="441" name="Shape 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181" y="3505200"/>
            <a:ext cx="14477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7276" y="2279496"/>
            <a:ext cx="1791669" cy="122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069" y="2919672"/>
            <a:ext cx="914400" cy="5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3569910" y="1983918"/>
            <a:ext cx="10566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LabWiki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8580" y="1075451"/>
            <a:ext cx="1021183" cy="10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4223557" y="1110733"/>
            <a:ext cx="9572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 baseline="0">
                <a:solidFill>
                  <a:srgbClr val="7A7901"/>
                </a:solidFill>
                <a:latin typeface="Arial"/>
                <a:ea typeface="Arial"/>
                <a:cs typeface="Arial"/>
                <a:sym typeface="Arial"/>
              </a:rPr>
              <a:t>iRODS</a:t>
            </a:r>
          </a:p>
        </p:txBody>
      </p:sp>
      <p:cxnSp>
        <p:nvCxnSpPr>
          <p:cNvPr id="447" name="Shape 447"/>
          <p:cNvCxnSpPr>
            <a:endCxn id="442" idx="1"/>
          </p:cNvCxnSpPr>
          <p:nvPr/>
        </p:nvCxnSpPr>
        <p:spPr>
          <a:xfrm>
            <a:off x="1903076" y="1915848"/>
            <a:ext cx="1744200" cy="976500"/>
          </a:xfrm>
          <a:prstGeom prst="straightConnector1">
            <a:avLst/>
          </a:prstGeom>
          <a:noFill/>
          <a:ln w="9525" cap="flat">
            <a:solidFill>
              <a:srgbClr val="8AC6CC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48" name="Shape 448"/>
          <p:cNvCxnSpPr>
            <a:stCxn id="449" idx="2"/>
          </p:cNvCxnSpPr>
          <p:nvPr/>
        </p:nvCxnSpPr>
        <p:spPr>
          <a:xfrm flipH="1">
            <a:off x="2893711" y="3545010"/>
            <a:ext cx="1649400" cy="681300"/>
          </a:xfrm>
          <a:prstGeom prst="straightConnector1">
            <a:avLst/>
          </a:prstGeom>
          <a:noFill/>
          <a:ln w="9525" cap="flat">
            <a:solidFill>
              <a:srgbClr val="8AC6CC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50" name="Shape 450"/>
          <p:cNvCxnSpPr>
            <a:stCxn id="429" idx="6"/>
            <a:endCxn id="441" idx="1"/>
          </p:cNvCxnSpPr>
          <p:nvPr/>
        </p:nvCxnSpPr>
        <p:spPr>
          <a:xfrm rot="10800000" flipH="1">
            <a:off x="3350781" y="4800616"/>
            <a:ext cx="3962400" cy="4164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dot"/>
            <a:round/>
            <a:headEnd type="none" w="med" len="med"/>
            <a:tailEnd type="stealth" w="lg" len="lg"/>
          </a:ln>
        </p:spPr>
      </p:cxnSp>
      <p:cxnSp>
        <p:nvCxnSpPr>
          <p:cNvPr id="451" name="Shape 451"/>
          <p:cNvCxnSpPr>
            <a:stCxn id="430" idx="5"/>
            <a:endCxn id="441" idx="1"/>
          </p:cNvCxnSpPr>
          <p:nvPr/>
        </p:nvCxnSpPr>
        <p:spPr>
          <a:xfrm rot="10800000" flipH="1">
            <a:off x="2685384" y="4800679"/>
            <a:ext cx="4627800" cy="9051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dot"/>
            <a:round/>
            <a:headEnd type="none" w="med" len="med"/>
            <a:tailEnd type="stealth" w="lg" len="lg"/>
          </a:ln>
        </p:spPr>
      </p:cxnSp>
      <p:cxnSp>
        <p:nvCxnSpPr>
          <p:cNvPr id="452" name="Shape 452"/>
          <p:cNvCxnSpPr>
            <a:stCxn id="427" idx="7"/>
            <a:endCxn id="441" idx="1"/>
          </p:cNvCxnSpPr>
          <p:nvPr/>
        </p:nvCxnSpPr>
        <p:spPr>
          <a:xfrm>
            <a:off x="2685384" y="4728252"/>
            <a:ext cx="4627800" cy="72300"/>
          </a:xfrm>
          <a:prstGeom prst="straightConnector1">
            <a:avLst/>
          </a:prstGeom>
          <a:noFill/>
          <a:ln w="9525" cap="flat">
            <a:solidFill>
              <a:srgbClr val="8AC6CC"/>
            </a:solidFill>
            <a:prstDash val="dot"/>
            <a:round/>
            <a:headEnd type="none" w="med" len="med"/>
            <a:tailEnd type="stealth" w="lg" len="lg"/>
          </a:ln>
        </p:spPr>
      </p:cxnSp>
      <p:cxnSp>
        <p:nvCxnSpPr>
          <p:cNvPr id="453" name="Shape 453"/>
          <p:cNvCxnSpPr>
            <a:stCxn id="426" idx="6"/>
            <a:endCxn id="441" idx="1"/>
          </p:cNvCxnSpPr>
          <p:nvPr/>
        </p:nvCxnSpPr>
        <p:spPr>
          <a:xfrm>
            <a:off x="2741181" y="4378816"/>
            <a:ext cx="4572000" cy="421800"/>
          </a:xfrm>
          <a:prstGeom prst="straightConnector1">
            <a:avLst/>
          </a:prstGeom>
          <a:noFill/>
          <a:ln w="9525" cap="flat">
            <a:solidFill>
              <a:srgbClr val="8AC6CC"/>
            </a:solidFill>
            <a:prstDash val="dot"/>
            <a:round/>
            <a:headEnd type="none" w="med" len="med"/>
            <a:tailEnd type="stealth" w="lg" len="lg"/>
          </a:ln>
        </p:spPr>
      </p:cxnSp>
      <p:cxnSp>
        <p:nvCxnSpPr>
          <p:cNvPr id="454" name="Shape 454"/>
          <p:cNvCxnSpPr>
            <a:stCxn id="431" idx="6"/>
            <a:endCxn id="441" idx="1"/>
          </p:cNvCxnSpPr>
          <p:nvPr/>
        </p:nvCxnSpPr>
        <p:spPr>
          <a:xfrm rot="10800000" flipH="1">
            <a:off x="2741181" y="4800616"/>
            <a:ext cx="4572000" cy="12546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dot"/>
            <a:round/>
            <a:headEnd type="none" w="med" len="med"/>
            <a:tailEnd type="stealth" w="lg" len="lg"/>
          </a:ln>
        </p:spPr>
      </p:cxnSp>
      <p:cxnSp>
        <p:nvCxnSpPr>
          <p:cNvPr id="455" name="Shape 455"/>
          <p:cNvCxnSpPr>
            <a:stCxn id="428" idx="6"/>
            <a:endCxn id="441" idx="1"/>
          </p:cNvCxnSpPr>
          <p:nvPr/>
        </p:nvCxnSpPr>
        <p:spPr>
          <a:xfrm rot="10800000" flipH="1">
            <a:off x="2131581" y="4800616"/>
            <a:ext cx="5181600" cy="416400"/>
          </a:xfrm>
          <a:prstGeom prst="straightConnector1">
            <a:avLst/>
          </a:prstGeom>
          <a:noFill/>
          <a:ln w="9525" cap="flat">
            <a:solidFill>
              <a:srgbClr val="C96D07"/>
            </a:solidFill>
            <a:prstDash val="dot"/>
            <a:round/>
            <a:headEnd type="none" w="med" len="med"/>
            <a:tailEnd type="stealth" w="lg" len="lg"/>
          </a:ln>
        </p:spPr>
      </p:cxnSp>
      <p:cxnSp>
        <p:nvCxnSpPr>
          <p:cNvPr id="456" name="Shape 456"/>
          <p:cNvCxnSpPr>
            <a:stCxn id="441" idx="0"/>
            <a:endCxn id="442" idx="3"/>
          </p:cNvCxnSpPr>
          <p:nvPr/>
        </p:nvCxnSpPr>
        <p:spPr>
          <a:xfrm rot="10800000">
            <a:off x="5439081" y="2892300"/>
            <a:ext cx="2598000" cy="612900"/>
          </a:xfrm>
          <a:prstGeom prst="straightConnector1">
            <a:avLst/>
          </a:prstGeom>
          <a:noFill/>
          <a:ln w="9525" cap="flat">
            <a:solidFill>
              <a:srgbClr val="8AC6CC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57" name="Shape 457"/>
          <p:cNvCxnSpPr>
            <a:stCxn id="441" idx="0"/>
            <a:endCxn id="445" idx="3"/>
          </p:cNvCxnSpPr>
          <p:nvPr/>
        </p:nvCxnSpPr>
        <p:spPr>
          <a:xfrm rot="10800000">
            <a:off x="5819781" y="1575900"/>
            <a:ext cx="2217300" cy="1929300"/>
          </a:xfrm>
          <a:prstGeom prst="straightConnector1">
            <a:avLst/>
          </a:prstGeom>
          <a:noFill/>
          <a:ln w="9525" cap="flat">
            <a:solidFill>
              <a:srgbClr val="8AC6CC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58" name="Shape 458"/>
          <p:cNvSpPr txBox="1"/>
          <p:nvPr/>
        </p:nvSpPr>
        <p:spPr>
          <a:xfrm>
            <a:off x="1670446" y="2087758"/>
            <a:ext cx="2031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1.Instrument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2895386" y="3458982"/>
            <a:ext cx="10396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2.Run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5095987" y="4194150"/>
            <a:ext cx="146746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3.Collect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6016532" y="2691064"/>
            <a:ext cx="102263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4.Plot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6487687" y="1842300"/>
            <a:ext cx="116014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5.Save</a:t>
            </a:r>
          </a:p>
        </p:txBody>
      </p:sp>
      <p:sp>
        <p:nvSpPr>
          <p:cNvPr id="463" name="Shape 463"/>
          <p:cNvSpPr/>
          <p:nvPr/>
        </p:nvSpPr>
        <p:spPr>
          <a:xfrm>
            <a:off x="2512581" y="4302616"/>
            <a:ext cx="152399" cy="152399"/>
          </a:xfrm>
          <a:prstGeom prst="plaque">
            <a:avLst>
              <a:gd name="adj" fmla="val 16667"/>
            </a:avLst>
          </a:prstGeom>
          <a:solidFill>
            <a:srgbClr val="8AC6CC"/>
          </a:solidFill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2512581" y="4759816"/>
            <a:ext cx="152399" cy="152399"/>
          </a:xfrm>
          <a:prstGeom prst="plaque">
            <a:avLst>
              <a:gd name="adj" fmla="val 16667"/>
            </a:avLst>
          </a:prstGeom>
          <a:solidFill>
            <a:srgbClr val="8AC6CC"/>
          </a:solidFill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3122181" y="5140816"/>
            <a:ext cx="152399" cy="152399"/>
          </a:xfrm>
          <a:prstGeom prst="plaque">
            <a:avLst>
              <a:gd name="adj" fmla="val 16667"/>
            </a:avLst>
          </a:prstGeom>
          <a:solidFill>
            <a:srgbClr val="8AC6CC"/>
          </a:solidFill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902981" y="5140816"/>
            <a:ext cx="152399" cy="152399"/>
          </a:xfrm>
          <a:prstGeom prst="plaque">
            <a:avLst>
              <a:gd name="adj" fmla="val 16667"/>
            </a:avLst>
          </a:prstGeom>
          <a:solidFill>
            <a:srgbClr val="8AC6CC"/>
          </a:solidFill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2512581" y="5521816"/>
            <a:ext cx="152399" cy="152399"/>
          </a:xfrm>
          <a:prstGeom prst="plaque">
            <a:avLst>
              <a:gd name="adj" fmla="val 16667"/>
            </a:avLst>
          </a:prstGeom>
          <a:solidFill>
            <a:srgbClr val="8AC6CC"/>
          </a:solidFill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2512581" y="5979016"/>
            <a:ext cx="152399" cy="152399"/>
          </a:xfrm>
          <a:prstGeom prst="plaque">
            <a:avLst>
              <a:gd name="adj" fmla="val 16667"/>
            </a:avLst>
          </a:prstGeom>
          <a:solidFill>
            <a:srgbClr val="8AC6CC"/>
          </a:solidFill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836180" y="5521816"/>
            <a:ext cx="99059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1" u="none" strike="noStrike" cap="none" baseline="0">
                <a:solidFill>
                  <a:srgbClr val="7A7901"/>
                </a:solidFill>
                <a:latin typeface="Arial"/>
                <a:ea typeface="Arial"/>
                <a:cs typeface="Arial"/>
                <a:sym typeface="Arial"/>
              </a:rPr>
              <a:t>OML Client</a:t>
            </a:r>
          </a:p>
        </p:txBody>
      </p:sp>
      <p:sp>
        <p:nvSpPr>
          <p:cNvPr id="470" name="Shape 470"/>
          <p:cNvSpPr/>
          <p:nvPr/>
        </p:nvSpPr>
        <p:spPr>
          <a:xfrm>
            <a:off x="683781" y="5598016"/>
            <a:ext cx="152399" cy="152399"/>
          </a:xfrm>
          <a:prstGeom prst="plaque">
            <a:avLst>
              <a:gd name="adj" fmla="val 16667"/>
            </a:avLst>
          </a:prstGeom>
          <a:solidFill>
            <a:srgbClr val="8AC6CC"/>
          </a:solidFill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Shape 471"/>
          <p:cNvCxnSpPr>
            <a:stCxn id="445" idx="1"/>
          </p:cNvCxnSpPr>
          <p:nvPr/>
        </p:nvCxnSpPr>
        <p:spPr>
          <a:xfrm flipH="1">
            <a:off x="1826780" y="1575831"/>
            <a:ext cx="2971800" cy="266400"/>
          </a:xfrm>
          <a:prstGeom prst="straightConnector1">
            <a:avLst/>
          </a:prstGeom>
          <a:noFill/>
          <a:ln w="9525" cap="flat">
            <a:solidFill>
              <a:srgbClr val="8AC6CC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72" name="Shape 472"/>
          <p:cNvSpPr txBox="1"/>
          <p:nvPr/>
        </p:nvSpPr>
        <p:spPr>
          <a:xfrm>
            <a:off x="2575138" y="1273976"/>
            <a:ext cx="14159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6.Obtain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6552271" y="1121475"/>
            <a:ext cx="2427712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E3842D"/>
                </a:solidFill>
                <a:latin typeface="Arial"/>
                <a:ea typeface="Arial"/>
                <a:cs typeface="Arial"/>
                <a:sym typeface="Arial"/>
              </a:rPr>
              <a:t>Automated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and Archive</a:t>
            </a:r>
          </a:p>
        </p:txBody>
      </p:sp>
      <p:sp>
        <p:nvSpPr>
          <p:cNvPr id="449" name="Shape 449"/>
          <p:cNvSpPr/>
          <p:nvPr/>
        </p:nvSpPr>
        <p:spPr>
          <a:xfrm>
            <a:off x="3647276" y="2275916"/>
            <a:ext cx="1791670" cy="1269093"/>
          </a:xfrm>
          <a:prstGeom prst="rect">
            <a:avLst/>
          </a:prstGeom>
          <a:noFill/>
          <a:ln w="9525" cap="flat">
            <a:solidFill>
              <a:srgbClr val="C96D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5" name="Shape 475"/>
          <p:cNvCxnSpPr/>
          <p:nvPr/>
        </p:nvCxnSpPr>
        <p:spPr>
          <a:xfrm>
            <a:off x="1255280" y="2666999"/>
            <a:ext cx="571500" cy="1378416"/>
          </a:xfrm>
          <a:prstGeom prst="straightConnector1">
            <a:avLst/>
          </a:prstGeom>
          <a:noFill/>
          <a:ln w="9525" cap="flat">
            <a:solidFill>
              <a:srgbClr val="8AC6CC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76" name="Shape 476"/>
          <p:cNvSpPr txBox="1"/>
          <p:nvPr/>
        </p:nvSpPr>
        <p:spPr>
          <a:xfrm>
            <a:off x="251642" y="3003050"/>
            <a:ext cx="163924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0.Reserve</a:t>
            </a:r>
          </a:p>
        </p:txBody>
      </p:sp>
      <p:pic>
        <p:nvPicPr>
          <p:cNvPr id="477" name="Shape 4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675" y="1265428"/>
            <a:ext cx="889205" cy="138048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/>
          <p:nvPr/>
        </p:nvSpPr>
        <p:spPr>
          <a:xfrm>
            <a:off x="473381" y="876883"/>
            <a:ext cx="215185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Experimenter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2906684" y="3454582"/>
            <a:ext cx="10396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2.Run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5091607" y="4189750"/>
            <a:ext cx="146746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3.Collect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6012151" y="2686664"/>
            <a:ext cx="102263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4.Plot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6483307" y="1837900"/>
            <a:ext cx="116014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5.Save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0181" y="250199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D6B3B"/>
                </a:solidFill>
              </a:rPr>
              <a:t>OMF </a:t>
            </a:r>
            <a:endParaRPr lang="en-US" i="1" dirty="0">
              <a:solidFill>
                <a:srgbClr val="6D6B3B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40194" y="195831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D6B3B"/>
                </a:solidFill>
              </a:rPr>
              <a:t>OEDL </a:t>
            </a:r>
            <a:endParaRPr lang="en-US" i="1" dirty="0">
              <a:solidFill>
                <a:srgbClr val="6D6B3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810439"/>
      </p:ext>
    </p:extLst>
  </p:cSld>
  <p:clrMapOvr>
    <a:masterClrMapping/>
  </p:clrMapOvr>
  <p:transition xmlns:p14="http://schemas.microsoft.com/office/powerpoint/2010/main" spd="slow" advTm="4169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 Experimenters</a:t>
            </a:r>
            <a:endParaRPr lang="en-US" sz="3200" i="0" u="none" strike="noStrike" cap="none" baseline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504"/>
          <p:cNvSpPr txBox="1">
            <a:spLocks/>
          </p:cNvSpPr>
          <p:nvPr/>
        </p:nvSpPr>
        <p:spPr>
          <a:xfrm>
            <a:off x="609600" y="1371600"/>
            <a:ext cx="3397956" cy="3426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80808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>
              <a:spcBef>
                <a:spcPts val="0"/>
              </a:spcBef>
              <a:buSzPct val="100000"/>
            </a:pPr>
            <a:endParaRPr lang="en-US" sz="2000" u="sng" dirty="0">
              <a:solidFill>
                <a:schemeClr val="hlink"/>
              </a:solidFill>
              <a:hlinkClick r:id="rId2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96898" y="1030428"/>
            <a:ext cx="4601894" cy="5525107"/>
          </a:xfrm>
        </p:spPr>
        <p:txBody>
          <a:bodyPr/>
          <a:lstStyle/>
          <a:p>
            <a:r>
              <a:rPr lang="en-US" sz="3200" dirty="0" smtClean="0"/>
              <a:t> Repeatable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one-time OEDL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common network measurements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custom defined measurements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Lab Notes</a:t>
            </a:r>
            <a:endParaRPr lang="en-US" sz="2800" dirty="0" smtClean="0"/>
          </a:p>
          <a:p>
            <a:pPr lvl="1"/>
            <a:r>
              <a:rPr lang="en-US" sz="2800" dirty="0" smtClean="0"/>
              <a:t> Use Wiki for technical report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Results</a:t>
            </a:r>
            <a:endParaRPr lang="en-US" sz="2800" dirty="0" smtClean="0"/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R scripts for graph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889" y="1340940"/>
            <a:ext cx="3515652" cy="43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baseline="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 Students</a:t>
            </a:r>
            <a:endParaRPr lang="en-US" sz="3200" i="0" u="none" strike="noStrike" cap="none" baseline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idx="1"/>
          </p:nvPr>
        </p:nvSpPr>
        <p:spPr>
          <a:xfrm>
            <a:off x="170054" y="1004043"/>
            <a:ext cx="4717356" cy="5278558"/>
          </a:xfrm>
        </p:spPr>
        <p:txBody>
          <a:bodyPr/>
          <a:lstStyle/>
          <a:p>
            <a:r>
              <a:rPr lang="en-US" sz="3200" dirty="0" smtClean="0"/>
              <a:t>Prepared experiment script (OEDL)</a:t>
            </a:r>
            <a:endParaRPr lang="en-US" sz="2800" dirty="0" smtClean="0"/>
          </a:p>
          <a:p>
            <a:pPr lvl="1"/>
            <a:r>
              <a:rPr lang="en-US" sz="2800" dirty="0" smtClean="0"/>
              <a:t>Read-only</a:t>
            </a:r>
          </a:p>
          <a:p>
            <a:pPr lvl="1"/>
            <a:r>
              <a:rPr lang="en-US" sz="2800" dirty="0" smtClean="0"/>
              <a:t>Create copy or run as is</a:t>
            </a:r>
          </a:p>
          <a:p>
            <a:pPr marL="609600" lvl="1" indent="0">
              <a:buNone/>
            </a:pP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Assignment</a:t>
            </a:r>
            <a:endParaRPr lang="en-US" sz="2800" dirty="0" smtClean="0"/>
          </a:p>
          <a:p>
            <a:pPr lvl="1"/>
            <a:r>
              <a:rPr lang="en-US" sz="2800" dirty="0" smtClean="0"/>
              <a:t>Execute experiment </a:t>
            </a:r>
          </a:p>
          <a:p>
            <a:pPr lvl="1"/>
            <a:r>
              <a:rPr lang="en-US" sz="2800" dirty="0" smtClean="0"/>
              <a:t>Generate results</a:t>
            </a:r>
          </a:p>
          <a:p>
            <a:pPr lvl="1"/>
            <a:r>
              <a:rPr lang="en-US" sz="2800" dirty="0" smtClean="0"/>
              <a:t>Write comments</a:t>
            </a:r>
          </a:p>
          <a:p>
            <a:pPr lvl="1"/>
            <a:r>
              <a:rPr lang="en-US" sz="2800" dirty="0" smtClean="0"/>
              <a:t>Submit</a:t>
            </a:r>
          </a:p>
          <a:p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63" y="1219200"/>
            <a:ext cx="3806990" cy="53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geni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2395</Words>
  <Application>Microsoft Macintosh PowerPoint</Application>
  <PresentationFormat>On-screen Show (4:3)</PresentationFormat>
  <Paragraphs>437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geni</vt:lpstr>
      <vt:lpstr>LabWiki The Complete Experiment Lifecycle in a Tool</vt:lpstr>
      <vt:lpstr>Experiment Workflow</vt:lpstr>
      <vt:lpstr>The “Experiment Cycle”</vt:lpstr>
      <vt:lpstr>PowerPoint Presentation</vt:lpstr>
      <vt:lpstr>PowerPoint Presentation</vt:lpstr>
      <vt:lpstr>PowerPoint Presentation</vt:lpstr>
      <vt:lpstr>Collect and Archive</vt:lpstr>
      <vt:lpstr>For Experimenters</vt:lpstr>
      <vt:lpstr>For Students</vt:lpstr>
      <vt:lpstr>For Educators</vt:lpstr>
      <vt:lpstr>For Educators</vt:lpstr>
      <vt:lpstr>Assignment I – Learning Switch</vt:lpstr>
      <vt:lpstr>Learning Switch</vt:lpstr>
      <vt:lpstr>Assignment Topology</vt:lpstr>
      <vt:lpstr>DEMO</vt:lpstr>
      <vt:lpstr>Architecture</vt:lpstr>
      <vt:lpstr>AMQP Messaging</vt:lpstr>
      <vt:lpstr>EC/RC Messaging</vt:lpstr>
      <vt:lpstr>Data Collection</vt:lpstr>
      <vt:lpstr>LabWiki</vt:lpstr>
      <vt:lpstr>Documentation</vt:lpstr>
      <vt:lpstr>PowerPoint Presentation</vt:lpstr>
      <vt:lpstr>Steps</vt:lpstr>
      <vt:lpstr>Nodes 1-4</vt:lpstr>
      <vt:lpstr>Nodes 1-4: Image</vt:lpstr>
      <vt:lpstr>Nodes 1-4: Postboot Script</vt:lpstr>
      <vt:lpstr>Nodes 1-4: Postboot Script</vt:lpstr>
      <vt:lpstr>Switch</vt:lpstr>
      <vt:lpstr>Switch: Image</vt:lpstr>
      <vt:lpstr>Switch: Postboot Script</vt:lpstr>
      <vt:lpstr>Debugging the RC</vt:lpstr>
      <vt:lpstr>PowerPoint Presentation</vt:lpstr>
      <vt:lpstr>Writing an OML Application</vt:lpstr>
      <vt:lpstr>Writing an OML Application</vt:lpstr>
      <vt:lpstr>Writing an OML Application</vt:lpstr>
      <vt:lpstr>Assignment II - Data-Center Routing</vt:lpstr>
      <vt:lpstr>Assignment III - Multi-casting</vt:lpstr>
      <vt:lpstr>Assignment IV – IP Routing</vt:lpstr>
      <vt:lpstr>Assignment V – OF Load Balancer</vt:lpstr>
      <vt:lpstr>Assignment VI – DASH Video</vt:lpstr>
      <vt:lpstr>Large-scale Experiments</vt:lpstr>
      <vt:lpstr>Tomorrow’s Agenda   8:30 AM – 10:00 A.M </vt:lpstr>
      <vt:lpstr>Where can I get help?</vt:lpstr>
    </vt:vector>
  </TitlesOfParts>
  <Company>UMass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LabWiki The complete Experiment LifeCycle in a Tool</dc:title>
  <dc:creator>Divyashri Bhat</dc:creator>
  <cp:lastModifiedBy>Divyashri Bhat</cp:lastModifiedBy>
  <cp:revision>78</cp:revision>
  <dcterms:created xsi:type="dcterms:W3CDTF">2015-03-22T00:23:10Z</dcterms:created>
  <dcterms:modified xsi:type="dcterms:W3CDTF">2015-07-07T08:41:26Z</dcterms:modified>
</cp:coreProperties>
</file>