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1499" r:id="rId2"/>
    <p:sldId id="256" r:id="rId3"/>
    <p:sldId id="1222" r:id="rId4"/>
    <p:sldId id="734" r:id="rId5"/>
    <p:sldId id="354" r:id="rId6"/>
    <p:sldId id="1220" r:id="rId7"/>
    <p:sldId id="735" r:id="rId8"/>
    <p:sldId id="1155" r:id="rId9"/>
    <p:sldId id="1172" r:id="rId10"/>
    <p:sldId id="1103" r:id="rId11"/>
    <p:sldId id="752" r:id="rId12"/>
    <p:sldId id="749" r:id="rId13"/>
    <p:sldId id="1440" r:id="rId14"/>
    <p:sldId id="1441" r:id="rId15"/>
    <p:sldId id="801" r:id="rId16"/>
    <p:sldId id="1234" r:id="rId17"/>
    <p:sldId id="1498" r:id="rId18"/>
    <p:sldId id="1500" r:id="rId19"/>
    <p:sldId id="1502" r:id="rId20"/>
    <p:sldId id="1158" r:id="rId21"/>
    <p:sldId id="1160" r:id="rId22"/>
    <p:sldId id="1162" r:id="rId23"/>
    <p:sldId id="1501" r:id="rId24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19859"/>
    <a:srgbClr val="D9EAD5"/>
    <a:srgbClr val="8EC182"/>
    <a:srgbClr val="00B050"/>
    <a:srgbClr val="008000"/>
    <a:srgbClr val="808080"/>
    <a:srgbClr val="D9D9D9"/>
    <a:srgbClr val="FF761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12" autoAdjust="0"/>
    <p:restoredTop sz="87284" autoAdjust="0"/>
  </p:normalViewPr>
  <p:slideViewPr>
    <p:cSldViewPr snapToGrid="0"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35112"/>
    </p:cViewPr>
  </p:sorterViewPr>
  <p:notesViewPr>
    <p:cSldViewPr>
      <p:cViewPr varScale="1">
        <p:scale>
          <a:sx n="75" d="100"/>
          <a:sy n="75" d="100"/>
        </p:scale>
        <p:origin x="-2190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585A1-9F92-144E-B6A1-A5A20E61CBEE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9FA164D0-E15B-104A-883B-567947A43F1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 w="3175" cmpd="sng">
          <a:solidFill>
            <a:schemeClr val="accent1"/>
          </a:solidFill>
        </a:ln>
        <a:effectLst/>
      </dgm:spPr>
      <dgm:t>
        <a:bodyPr lIns="108000" anchor="ctr" anchorCtr="0"/>
        <a:lstStyle/>
        <a:p>
          <a:pPr algn="l"/>
          <a:r>
            <a:rPr lang="en-GB" sz="1600" dirty="0" smtClean="0"/>
            <a:t>Invisible coordination</a:t>
          </a:r>
          <a:endParaRPr lang="en-GB" sz="1600" dirty="0"/>
        </a:p>
      </dgm:t>
    </dgm:pt>
    <dgm:pt modelId="{C4CA3414-D356-444C-905B-044EDC314CBA}" type="parTrans" cxnId="{7694E49C-4F57-7646-86FD-2534A099A675}">
      <dgm:prSet/>
      <dgm:spPr/>
      <dgm:t>
        <a:bodyPr/>
        <a:lstStyle/>
        <a:p>
          <a:endParaRPr lang="en-GB" sz="1600"/>
        </a:p>
      </dgm:t>
    </dgm:pt>
    <dgm:pt modelId="{1010EF5E-B91E-BF48-A7CD-4E971BE38350}" type="sibTrans" cxnId="{7694E49C-4F57-7646-86FD-2534A099A675}">
      <dgm:prSet/>
      <dgm:spPr/>
      <dgm:t>
        <a:bodyPr/>
        <a:lstStyle/>
        <a:p>
          <a:endParaRPr lang="en-GB" sz="1600"/>
        </a:p>
      </dgm:t>
    </dgm:pt>
    <dgm:pt modelId="{33108C2A-8CC6-674A-8A2B-2C2FA7AE31FB}">
      <dgm:prSet phldrT="[Text]" custT="1"/>
      <dgm:spPr>
        <a:solidFill>
          <a:srgbClr val="F2F2F2"/>
        </a:solidFill>
        <a:ln>
          <a:solidFill>
            <a:srgbClr val="F07F09"/>
          </a:solidFill>
        </a:ln>
      </dgm:spPr>
      <dgm:t>
        <a:bodyPr lIns="108000" anchor="ctr"/>
        <a:lstStyle/>
        <a:p>
          <a:r>
            <a:rPr lang="en-GB" sz="1600" dirty="0" smtClean="0"/>
            <a:t>Matchmaker</a:t>
          </a:r>
          <a:endParaRPr lang="en-GB" sz="1600" dirty="0"/>
        </a:p>
      </dgm:t>
    </dgm:pt>
    <dgm:pt modelId="{C7BB357E-D022-E64C-9495-48609E1763FA}" type="parTrans" cxnId="{2B46A972-6BAC-E144-8F12-FCD94573686A}">
      <dgm:prSet/>
      <dgm:spPr/>
      <dgm:t>
        <a:bodyPr/>
        <a:lstStyle/>
        <a:p>
          <a:endParaRPr lang="en-GB" sz="1600"/>
        </a:p>
      </dgm:t>
    </dgm:pt>
    <dgm:pt modelId="{AE22CCBA-D5B3-3645-871A-1B6A624BFB1D}" type="sibTrans" cxnId="{2B46A972-6BAC-E144-8F12-FCD94573686A}">
      <dgm:prSet/>
      <dgm:spPr/>
      <dgm:t>
        <a:bodyPr/>
        <a:lstStyle/>
        <a:p>
          <a:endParaRPr lang="en-GB" sz="1600"/>
        </a:p>
      </dgm:t>
    </dgm:pt>
    <dgm:pt modelId="{503A7D81-45ED-AF43-8F4C-AFD2123BA3A1}">
      <dgm:prSet phldrT="[Text]" custT="1"/>
      <dgm:spPr>
        <a:solidFill>
          <a:srgbClr val="F2F2F2"/>
        </a:solidFill>
        <a:ln>
          <a:solidFill>
            <a:srgbClr val="F07F09"/>
          </a:solidFill>
        </a:ln>
      </dgm:spPr>
      <dgm:t>
        <a:bodyPr lIns="108000" anchor="ctr"/>
        <a:lstStyle/>
        <a:p>
          <a:pPr algn="l"/>
          <a:r>
            <a:rPr lang="en-GB" sz="1600" dirty="0" smtClean="0"/>
            <a:t>One-stop shop</a:t>
          </a:r>
          <a:endParaRPr lang="en-GB" sz="1600" dirty="0"/>
        </a:p>
      </dgm:t>
    </dgm:pt>
    <dgm:pt modelId="{24FE0674-A29D-5448-89BF-09EF7C0C3D59}" type="parTrans" cxnId="{2288178C-6BD3-A048-92AA-07C4277F0460}">
      <dgm:prSet/>
      <dgm:spPr/>
      <dgm:t>
        <a:bodyPr/>
        <a:lstStyle/>
        <a:p>
          <a:endParaRPr lang="en-GB" sz="1600"/>
        </a:p>
      </dgm:t>
    </dgm:pt>
    <dgm:pt modelId="{1A74FBBB-5DE6-5B40-9270-AC70B9E26B30}" type="sibTrans" cxnId="{2288178C-6BD3-A048-92AA-07C4277F0460}">
      <dgm:prSet/>
      <dgm:spPr/>
      <dgm:t>
        <a:bodyPr/>
        <a:lstStyle/>
        <a:p>
          <a:endParaRPr lang="en-GB" sz="1600"/>
        </a:p>
      </dgm:t>
    </dgm:pt>
    <dgm:pt modelId="{A89D58F8-5B16-1A4E-9B74-AC1D550B540B}">
      <dgm:prSet phldrT="[Text]" custT="1"/>
      <dgm:spPr>
        <a:solidFill>
          <a:srgbClr val="F2F2F2"/>
        </a:solidFill>
        <a:ln>
          <a:solidFill>
            <a:srgbClr val="F07F09"/>
          </a:solidFill>
        </a:ln>
      </dgm:spPr>
      <dgm:t>
        <a:bodyPr lIns="108000" anchor="ctr"/>
        <a:lstStyle/>
        <a:p>
          <a:r>
            <a:rPr lang="en-GB" sz="1600" dirty="0" smtClean="0"/>
            <a:t>Advisor</a:t>
          </a:r>
          <a:endParaRPr lang="en-GB" sz="1600" dirty="0"/>
        </a:p>
      </dgm:t>
    </dgm:pt>
    <dgm:pt modelId="{BE482DFF-E8CF-D04F-867E-CCA2D76F0573}" type="parTrans" cxnId="{21AF902B-0A3F-A24A-898D-B79B74DCC994}">
      <dgm:prSet/>
      <dgm:spPr/>
      <dgm:t>
        <a:bodyPr/>
        <a:lstStyle/>
        <a:p>
          <a:endParaRPr lang="en-GB" sz="1600"/>
        </a:p>
      </dgm:t>
    </dgm:pt>
    <dgm:pt modelId="{6FDD9E8D-FB96-8246-B369-2EA1E710302C}" type="sibTrans" cxnId="{21AF902B-0A3F-A24A-898D-B79B74DCC994}">
      <dgm:prSet/>
      <dgm:spPr/>
      <dgm:t>
        <a:bodyPr/>
        <a:lstStyle/>
        <a:p>
          <a:endParaRPr lang="en-GB" sz="1600"/>
        </a:p>
      </dgm:t>
    </dgm:pt>
    <dgm:pt modelId="{62DCBC77-4123-4F41-9DC6-1273266C0B95}">
      <dgm:prSet phldrT="[Text]" custT="1"/>
      <dgm:spPr>
        <a:solidFill>
          <a:srgbClr val="F2F2F2"/>
        </a:solidFill>
        <a:ln>
          <a:solidFill>
            <a:srgbClr val="F07F09"/>
          </a:solidFill>
        </a:ln>
      </dgm:spPr>
      <dgm:t>
        <a:bodyPr lIns="108000" anchor="ctr"/>
        <a:lstStyle/>
        <a:p>
          <a:pPr algn="l"/>
          <a:r>
            <a:rPr lang="en-GB" sz="1600" dirty="0" smtClean="0"/>
            <a:t>Integrator</a:t>
          </a:r>
          <a:endParaRPr lang="en-GB" sz="1600" dirty="0"/>
        </a:p>
      </dgm:t>
    </dgm:pt>
    <dgm:pt modelId="{2E4EFF51-4015-7747-B0FB-1C6747E4E1D6}" type="parTrans" cxnId="{C83A2D50-A644-4C46-90BE-39273707D890}">
      <dgm:prSet/>
      <dgm:spPr/>
      <dgm:t>
        <a:bodyPr/>
        <a:lstStyle/>
        <a:p>
          <a:endParaRPr lang="en-GB" sz="1600"/>
        </a:p>
      </dgm:t>
    </dgm:pt>
    <dgm:pt modelId="{F7D3EE6B-F7BC-9642-A3FC-2FA1AEDF90DC}" type="sibTrans" cxnId="{C83A2D50-A644-4C46-90BE-39273707D890}">
      <dgm:prSet/>
      <dgm:spPr/>
      <dgm:t>
        <a:bodyPr/>
        <a:lstStyle/>
        <a:p>
          <a:endParaRPr lang="en-GB" sz="1600"/>
        </a:p>
      </dgm:t>
    </dgm:pt>
    <dgm:pt modelId="{D65716CC-E95E-4644-90FE-60860A290F64}" type="pres">
      <dgm:prSet presAssocID="{EF3585A1-9F92-144E-B6A1-A5A20E61CBEE}" presName="arrowDiagram" presStyleCnt="0">
        <dgm:presLayoutVars>
          <dgm:chMax val="5"/>
          <dgm:dir/>
          <dgm:resizeHandles val="exact"/>
        </dgm:presLayoutVars>
      </dgm:prSet>
      <dgm:spPr/>
    </dgm:pt>
    <dgm:pt modelId="{400158E9-248F-7547-87D8-9DE85FC3BCC7}" type="pres">
      <dgm:prSet presAssocID="{EF3585A1-9F92-144E-B6A1-A5A20E61CBEE}" presName="arrow" presStyleLbl="bgShp" presStyleIdx="0" presStyleCnt="1"/>
      <dgm:spPr>
        <a:prstGeom prst="rect">
          <a:avLst/>
        </a:prstGeom>
        <a:noFill/>
      </dgm:spPr>
    </dgm:pt>
    <dgm:pt modelId="{9C8F4F05-2CD9-A24E-A6B2-6EAA72745E8D}" type="pres">
      <dgm:prSet presAssocID="{EF3585A1-9F92-144E-B6A1-A5A20E61CBEE}" presName="arrowDiagram5" presStyleCnt="0"/>
      <dgm:spPr/>
    </dgm:pt>
    <dgm:pt modelId="{149DE50A-8EAF-B74A-9199-9525842DC6AB}" type="pres">
      <dgm:prSet presAssocID="{9FA164D0-E15B-104A-883B-567947A43F15}" presName="bullet5a" presStyleLbl="node1" presStyleIdx="0" presStyleCnt="5"/>
      <dgm:spPr/>
    </dgm:pt>
    <dgm:pt modelId="{C7EBDB0B-B9F3-C642-A3A0-1F399DF0BA35}" type="pres">
      <dgm:prSet presAssocID="{9FA164D0-E15B-104A-883B-567947A43F15}" presName="textBox5a" presStyleLbl="revTx" presStyleIdx="0" presStyleCnt="5" custScaleX="263320" custScaleY="36086" custLinFactX="26256" custLinFactNeighborX="100000" custLinFactNeighborY="-52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3C0F76-1A02-4249-846F-4CCECA7E58DA}" type="pres">
      <dgm:prSet presAssocID="{A89D58F8-5B16-1A4E-9B74-AC1D550B540B}" presName="bullet5b" presStyleLbl="node1" presStyleIdx="1" presStyleCnt="5"/>
      <dgm:spPr/>
    </dgm:pt>
    <dgm:pt modelId="{FF1A9871-530C-2D4D-AEE6-426D89BDCE34}" type="pres">
      <dgm:prSet presAssocID="{A89D58F8-5B16-1A4E-9B74-AC1D550B540B}" presName="textBox5b" presStyleLbl="revTx" presStyleIdx="1" presStyleCnt="5" custScaleX="86583" custScaleY="20498" custLinFactX="-13297" custLinFactNeighborX="-100000" custLinFactNeighborY="-48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376AD-017A-FB4F-A844-29659B5ACE8C}" type="pres">
      <dgm:prSet presAssocID="{33108C2A-8CC6-674A-8A2B-2C2FA7AE31FB}" presName="bullet5c" presStyleLbl="node1" presStyleIdx="2" presStyleCnt="5"/>
      <dgm:spPr/>
    </dgm:pt>
    <dgm:pt modelId="{9254EC1A-BD53-CF4F-8293-E7B3E3FEB3CC}" type="pres">
      <dgm:prSet presAssocID="{33108C2A-8CC6-674A-8A2B-2C2FA7AE31FB}" presName="textBox5c" presStyleLbl="revTx" presStyleIdx="2" presStyleCnt="5" custScaleX="107630" custScaleY="15282" custLinFactX="-22425" custLinFactNeighborX="-100000" custLinFactNeighborY="-49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289745-47C3-1743-830E-1E873CB38FFD}" type="pres">
      <dgm:prSet presAssocID="{503A7D81-45ED-AF43-8F4C-AFD2123BA3A1}" presName="bullet5d" presStyleLbl="node1" presStyleIdx="3" presStyleCnt="5"/>
      <dgm:spPr/>
    </dgm:pt>
    <dgm:pt modelId="{7F05E1BF-9D92-6D41-965A-96390D4D8E7F}" type="pres">
      <dgm:prSet presAssocID="{503A7D81-45ED-AF43-8F4C-AFD2123BA3A1}" presName="textBox5d" presStyleLbl="revTx" presStyleIdx="3" presStyleCnt="5" custScaleX="123156" custScaleY="12788" custLinFactX="-35790" custLinFactNeighborX="-100000" custLinFactNeighborY="-571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6FD76-C91B-244C-83EA-6DA13D281930}" type="pres">
      <dgm:prSet presAssocID="{62DCBC77-4123-4F41-9DC6-1273266C0B95}" presName="bullet5e" presStyleLbl="node1" presStyleIdx="4" presStyleCnt="5"/>
      <dgm:spPr/>
    </dgm:pt>
    <dgm:pt modelId="{DEC6D174-74F8-C849-9F98-C261CDE52D92}" type="pres">
      <dgm:prSet presAssocID="{62DCBC77-4123-4F41-9DC6-1273266C0B95}" presName="textBox5e" presStyleLbl="revTx" presStyleIdx="4" presStyleCnt="5" custScaleX="93488" custScaleY="11669" custLinFactX="-8278" custLinFactNeighborX="-100000" custLinFactNeighborY="-642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609042-B5CC-DF49-B33F-E3F8EF0C89AF}" type="presOf" srcId="{62DCBC77-4123-4F41-9DC6-1273266C0B95}" destId="{DEC6D174-74F8-C849-9F98-C261CDE52D92}" srcOrd="0" destOrd="0" presId="urn:microsoft.com/office/officeart/2005/8/layout/arrow2"/>
    <dgm:cxn modelId="{2B46A972-6BAC-E144-8F12-FCD94573686A}" srcId="{EF3585A1-9F92-144E-B6A1-A5A20E61CBEE}" destId="{33108C2A-8CC6-674A-8A2B-2C2FA7AE31FB}" srcOrd="2" destOrd="0" parTransId="{C7BB357E-D022-E64C-9495-48609E1763FA}" sibTransId="{AE22CCBA-D5B3-3645-871A-1B6A624BFB1D}"/>
    <dgm:cxn modelId="{B9B0F7A6-D21E-904A-BDF2-0725B25E0D9D}" type="presOf" srcId="{EF3585A1-9F92-144E-B6A1-A5A20E61CBEE}" destId="{D65716CC-E95E-4644-90FE-60860A290F64}" srcOrd="0" destOrd="0" presId="urn:microsoft.com/office/officeart/2005/8/layout/arrow2"/>
    <dgm:cxn modelId="{21AF902B-0A3F-A24A-898D-B79B74DCC994}" srcId="{EF3585A1-9F92-144E-B6A1-A5A20E61CBEE}" destId="{A89D58F8-5B16-1A4E-9B74-AC1D550B540B}" srcOrd="1" destOrd="0" parTransId="{BE482DFF-E8CF-D04F-867E-CCA2D76F0573}" sibTransId="{6FDD9E8D-FB96-8246-B369-2EA1E710302C}"/>
    <dgm:cxn modelId="{2288178C-6BD3-A048-92AA-07C4277F0460}" srcId="{EF3585A1-9F92-144E-B6A1-A5A20E61CBEE}" destId="{503A7D81-45ED-AF43-8F4C-AFD2123BA3A1}" srcOrd="3" destOrd="0" parTransId="{24FE0674-A29D-5448-89BF-09EF7C0C3D59}" sibTransId="{1A74FBBB-5DE6-5B40-9270-AC70B9E26B30}"/>
    <dgm:cxn modelId="{AD3029B2-5C1F-6B42-B393-516E7DBAB1CA}" type="presOf" srcId="{503A7D81-45ED-AF43-8F4C-AFD2123BA3A1}" destId="{7F05E1BF-9D92-6D41-965A-96390D4D8E7F}" srcOrd="0" destOrd="0" presId="urn:microsoft.com/office/officeart/2005/8/layout/arrow2"/>
    <dgm:cxn modelId="{045CD3F0-E79A-B84F-8373-955F117753AA}" type="presOf" srcId="{33108C2A-8CC6-674A-8A2B-2C2FA7AE31FB}" destId="{9254EC1A-BD53-CF4F-8293-E7B3E3FEB3CC}" srcOrd="0" destOrd="0" presId="urn:microsoft.com/office/officeart/2005/8/layout/arrow2"/>
    <dgm:cxn modelId="{7694E49C-4F57-7646-86FD-2534A099A675}" srcId="{EF3585A1-9F92-144E-B6A1-A5A20E61CBEE}" destId="{9FA164D0-E15B-104A-883B-567947A43F15}" srcOrd="0" destOrd="0" parTransId="{C4CA3414-D356-444C-905B-044EDC314CBA}" sibTransId="{1010EF5E-B91E-BF48-A7CD-4E971BE38350}"/>
    <dgm:cxn modelId="{9EBA832C-FFA6-C244-B071-2CB46ABAD9D9}" type="presOf" srcId="{A89D58F8-5B16-1A4E-9B74-AC1D550B540B}" destId="{FF1A9871-530C-2D4D-AEE6-426D89BDCE34}" srcOrd="0" destOrd="0" presId="urn:microsoft.com/office/officeart/2005/8/layout/arrow2"/>
    <dgm:cxn modelId="{E7B54DC9-97B2-3F4B-82CE-CEEA0121DEF2}" type="presOf" srcId="{9FA164D0-E15B-104A-883B-567947A43F15}" destId="{C7EBDB0B-B9F3-C642-A3A0-1F399DF0BA35}" srcOrd="0" destOrd="0" presId="urn:microsoft.com/office/officeart/2005/8/layout/arrow2"/>
    <dgm:cxn modelId="{C83A2D50-A644-4C46-90BE-39273707D890}" srcId="{EF3585A1-9F92-144E-B6A1-A5A20E61CBEE}" destId="{62DCBC77-4123-4F41-9DC6-1273266C0B95}" srcOrd="4" destOrd="0" parTransId="{2E4EFF51-4015-7747-B0FB-1C6747E4E1D6}" sibTransId="{F7D3EE6B-F7BC-9642-A3FC-2FA1AEDF90DC}"/>
    <dgm:cxn modelId="{2AF8D37D-24D0-5849-A119-16845D9989DE}" type="presParOf" srcId="{D65716CC-E95E-4644-90FE-60860A290F64}" destId="{400158E9-248F-7547-87D8-9DE85FC3BCC7}" srcOrd="0" destOrd="0" presId="urn:microsoft.com/office/officeart/2005/8/layout/arrow2"/>
    <dgm:cxn modelId="{B52DD377-DE7C-CD4B-9A0E-FFCBA1F2119B}" type="presParOf" srcId="{D65716CC-E95E-4644-90FE-60860A290F64}" destId="{9C8F4F05-2CD9-A24E-A6B2-6EAA72745E8D}" srcOrd="1" destOrd="0" presId="urn:microsoft.com/office/officeart/2005/8/layout/arrow2"/>
    <dgm:cxn modelId="{A99D1A69-736B-D54B-A933-FED11D7A024A}" type="presParOf" srcId="{9C8F4F05-2CD9-A24E-A6B2-6EAA72745E8D}" destId="{149DE50A-8EAF-B74A-9199-9525842DC6AB}" srcOrd="0" destOrd="0" presId="urn:microsoft.com/office/officeart/2005/8/layout/arrow2"/>
    <dgm:cxn modelId="{67E9E65D-E3D1-1E4B-B6D2-8BA8CCB2090F}" type="presParOf" srcId="{9C8F4F05-2CD9-A24E-A6B2-6EAA72745E8D}" destId="{C7EBDB0B-B9F3-C642-A3A0-1F399DF0BA35}" srcOrd="1" destOrd="0" presId="urn:microsoft.com/office/officeart/2005/8/layout/arrow2"/>
    <dgm:cxn modelId="{0AE14080-96FC-AE45-A069-D7ABDDA13EBC}" type="presParOf" srcId="{9C8F4F05-2CD9-A24E-A6B2-6EAA72745E8D}" destId="{C73C0F76-1A02-4249-846F-4CCECA7E58DA}" srcOrd="2" destOrd="0" presId="urn:microsoft.com/office/officeart/2005/8/layout/arrow2"/>
    <dgm:cxn modelId="{BCB868CA-968A-F142-830E-85D3D7176374}" type="presParOf" srcId="{9C8F4F05-2CD9-A24E-A6B2-6EAA72745E8D}" destId="{FF1A9871-530C-2D4D-AEE6-426D89BDCE34}" srcOrd="3" destOrd="0" presId="urn:microsoft.com/office/officeart/2005/8/layout/arrow2"/>
    <dgm:cxn modelId="{C9E8116A-C645-3848-87B3-749AC8743928}" type="presParOf" srcId="{9C8F4F05-2CD9-A24E-A6B2-6EAA72745E8D}" destId="{DE2376AD-017A-FB4F-A844-29659B5ACE8C}" srcOrd="4" destOrd="0" presId="urn:microsoft.com/office/officeart/2005/8/layout/arrow2"/>
    <dgm:cxn modelId="{F383AC35-D14A-9143-9DC7-AD0B91CDE376}" type="presParOf" srcId="{9C8F4F05-2CD9-A24E-A6B2-6EAA72745E8D}" destId="{9254EC1A-BD53-CF4F-8293-E7B3E3FEB3CC}" srcOrd="5" destOrd="0" presId="urn:microsoft.com/office/officeart/2005/8/layout/arrow2"/>
    <dgm:cxn modelId="{979E9F34-1CE2-E44F-9AA9-EA640279953B}" type="presParOf" srcId="{9C8F4F05-2CD9-A24E-A6B2-6EAA72745E8D}" destId="{B4289745-47C3-1743-830E-1E873CB38FFD}" srcOrd="6" destOrd="0" presId="urn:microsoft.com/office/officeart/2005/8/layout/arrow2"/>
    <dgm:cxn modelId="{6753CD30-8D94-DB46-9DA8-C5131FC7F45F}" type="presParOf" srcId="{9C8F4F05-2CD9-A24E-A6B2-6EAA72745E8D}" destId="{7F05E1BF-9D92-6D41-965A-96390D4D8E7F}" srcOrd="7" destOrd="0" presId="urn:microsoft.com/office/officeart/2005/8/layout/arrow2"/>
    <dgm:cxn modelId="{6ECD3C42-C6A2-1C45-B94F-59B5D44EBD12}" type="presParOf" srcId="{9C8F4F05-2CD9-A24E-A6B2-6EAA72745E8D}" destId="{D646FD76-C91B-244C-83EA-6DA13D281930}" srcOrd="8" destOrd="0" presId="urn:microsoft.com/office/officeart/2005/8/layout/arrow2"/>
    <dgm:cxn modelId="{0D6523C9-7699-7D48-AF56-B487DE614914}" type="presParOf" srcId="{9C8F4F05-2CD9-A24E-A6B2-6EAA72745E8D}" destId="{DEC6D174-74F8-C849-9F98-C261CDE52D9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58E9-248F-7547-87D8-9DE85FC3BCC7}">
      <dsp:nvSpPr>
        <dsp:cNvPr id="0" name=""/>
        <dsp:cNvSpPr/>
      </dsp:nvSpPr>
      <dsp:spPr>
        <a:xfrm>
          <a:off x="0" y="202522"/>
          <a:ext cx="6840760" cy="427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DE50A-8EAF-B74A-9199-9525842DC6AB}">
      <dsp:nvSpPr>
        <dsp:cNvPr id="0" name=""/>
        <dsp:cNvSpPr/>
      </dsp:nvSpPr>
      <dsp:spPr>
        <a:xfrm>
          <a:off x="673814" y="3381765"/>
          <a:ext cx="157337" cy="157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BDB0B-B9F3-C642-A3A0-1F399DF0BA35}">
      <dsp:nvSpPr>
        <dsp:cNvPr id="0" name=""/>
        <dsp:cNvSpPr/>
      </dsp:nvSpPr>
      <dsp:spPr>
        <a:xfrm>
          <a:off x="1152126" y="3246878"/>
          <a:ext cx="2359715" cy="367197"/>
        </a:xfrm>
        <a:prstGeom prst="rect">
          <a:avLst/>
        </a:prstGeom>
        <a:solidFill>
          <a:schemeClr val="bg1">
            <a:lumMod val="9500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800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Invisible coordination</a:t>
          </a:r>
          <a:endParaRPr lang="en-GB" sz="1600" kern="1200" dirty="0"/>
        </a:p>
      </dsp:txBody>
      <dsp:txXfrm>
        <a:off x="1152126" y="3246878"/>
        <a:ext cx="2359715" cy="367197"/>
      </dsp:txXfrm>
    </dsp:sp>
    <dsp:sp modelId="{C73C0F76-1A02-4249-846F-4CCECA7E58DA}">
      <dsp:nvSpPr>
        <dsp:cNvPr id="0" name=""/>
        <dsp:cNvSpPr/>
      </dsp:nvSpPr>
      <dsp:spPr>
        <a:xfrm>
          <a:off x="1525489" y="2563439"/>
          <a:ext cx="246267" cy="246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A9871-530C-2D4D-AEE6-426D89BDCE34}">
      <dsp:nvSpPr>
        <dsp:cNvPr id="0" name=""/>
        <dsp:cNvSpPr/>
      </dsp:nvSpPr>
      <dsp:spPr>
        <a:xfrm>
          <a:off x="438240" y="2533693"/>
          <a:ext cx="983207" cy="367206"/>
        </a:xfrm>
        <a:prstGeom prst="rect">
          <a:avLst/>
        </a:prstGeom>
        <a:solidFill>
          <a:srgbClr val="F2F2F2"/>
        </a:solidFill>
        <a:ln>
          <a:solidFill>
            <a:srgbClr val="F07F0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Advisor</a:t>
          </a:r>
          <a:endParaRPr lang="en-GB" sz="1600" kern="1200" dirty="0"/>
        </a:p>
      </dsp:txBody>
      <dsp:txXfrm>
        <a:off x="438240" y="2533693"/>
        <a:ext cx="983207" cy="367206"/>
      </dsp:txXfrm>
    </dsp:sp>
    <dsp:sp modelId="{DE2376AD-017A-FB4F-A844-29659B5ACE8C}">
      <dsp:nvSpPr>
        <dsp:cNvPr id="0" name=""/>
        <dsp:cNvSpPr/>
      </dsp:nvSpPr>
      <dsp:spPr>
        <a:xfrm>
          <a:off x="2620011" y="1911002"/>
          <a:ext cx="328356" cy="328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4EC1A-BD53-CF4F-8293-E7B3E3FEB3CC}">
      <dsp:nvSpPr>
        <dsp:cNvPr id="0" name=""/>
        <dsp:cNvSpPr/>
      </dsp:nvSpPr>
      <dsp:spPr>
        <a:xfrm>
          <a:off x="1117484" y="1897636"/>
          <a:ext cx="1421003" cy="367198"/>
        </a:xfrm>
        <a:prstGeom prst="rect">
          <a:avLst/>
        </a:prstGeom>
        <a:solidFill>
          <a:srgbClr val="F2F2F2"/>
        </a:solidFill>
        <a:ln>
          <a:solidFill>
            <a:srgbClr val="F07F0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Matchmaker</a:t>
          </a:r>
          <a:endParaRPr lang="en-GB" sz="1600" kern="1200" dirty="0"/>
        </a:p>
      </dsp:txBody>
      <dsp:txXfrm>
        <a:off x="1117484" y="1897636"/>
        <a:ext cx="1421003" cy="367198"/>
      </dsp:txXfrm>
    </dsp:sp>
    <dsp:sp modelId="{B4289745-47C3-1743-830E-1E873CB38FFD}">
      <dsp:nvSpPr>
        <dsp:cNvPr id="0" name=""/>
        <dsp:cNvSpPr/>
      </dsp:nvSpPr>
      <dsp:spPr>
        <a:xfrm>
          <a:off x="3892393" y="1401365"/>
          <a:ext cx="424127" cy="424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5E1BF-9D92-6D41-965A-96390D4D8E7F}">
      <dsp:nvSpPr>
        <dsp:cNvPr id="0" name=""/>
        <dsp:cNvSpPr/>
      </dsp:nvSpPr>
      <dsp:spPr>
        <a:xfrm>
          <a:off x="2088238" y="1224134"/>
          <a:ext cx="1684961" cy="366321"/>
        </a:xfrm>
        <a:prstGeom prst="rect">
          <a:avLst/>
        </a:prstGeom>
        <a:solidFill>
          <a:srgbClr val="F2F2F2"/>
        </a:solidFill>
        <a:ln>
          <a:solidFill>
            <a:srgbClr val="F07F0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One-stop shop</a:t>
          </a:r>
          <a:endParaRPr lang="en-GB" sz="1600" kern="1200" dirty="0"/>
        </a:p>
      </dsp:txBody>
      <dsp:txXfrm>
        <a:off x="2088238" y="1224134"/>
        <a:ext cx="1684961" cy="366321"/>
      </dsp:txXfrm>
    </dsp:sp>
    <dsp:sp modelId="{D646FD76-C91B-244C-83EA-6DA13D281930}">
      <dsp:nvSpPr>
        <dsp:cNvPr id="0" name=""/>
        <dsp:cNvSpPr/>
      </dsp:nvSpPr>
      <dsp:spPr>
        <a:xfrm>
          <a:off x="5202398" y="1061037"/>
          <a:ext cx="540420" cy="540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6D174-74F8-C849-9F98-C261CDE52D92}">
      <dsp:nvSpPr>
        <dsp:cNvPr id="0" name=""/>
        <dsp:cNvSpPr/>
      </dsp:nvSpPr>
      <dsp:spPr>
        <a:xfrm>
          <a:off x="4035747" y="697917"/>
          <a:ext cx="1279058" cy="367194"/>
        </a:xfrm>
        <a:prstGeom prst="rect">
          <a:avLst/>
        </a:prstGeom>
        <a:solidFill>
          <a:srgbClr val="F2F2F2"/>
        </a:solidFill>
        <a:ln>
          <a:solidFill>
            <a:srgbClr val="F07F0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Integrator</a:t>
          </a:r>
          <a:endParaRPr lang="en-GB" sz="1600" kern="1200" dirty="0"/>
        </a:p>
      </dsp:txBody>
      <dsp:txXfrm>
        <a:off x="4035747" y="697917"/>
        <a:ext cx="1279058" cy="36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0D8C-BAC3-4651-A216-1B24C0686248}" type="datetimeFigureOut">
              <a:rPr lang="nl-BE" smtClean="0"/>
              <a:pPr/>
              <a:t>7/07/2014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25007-2015-452E-85D3-618B6B2181A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523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B865-E122-4B64-A9F5-1B1665068D14}" type="datetimeFigureOut">
              <a:rPr lang="nl-BE" smtClean="0"/>
              <a:pPr/>
              <a:t>7/07/2014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B46EE-8C6B-43DA-A456-337F8934261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611558E-D5B2-4175-AD0D-01498E4C79BF}" type="datetime1">
              <a:rPr lang="nl-BE" smtClean="0"/>
              <a:pPr>
                <a:defRPr/>
              </a:pPr>
              <a:t>7/07/2014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50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0D4B-DE7F-9A48-8E84-B655A78D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Myslice</a:t>
            </a:r>
            <a:r>
              <a:rPr lang="en-US" dirty="0" smtClean="0"/>
              <a:t>, </a:t>
            </a:r>
            <a:r>
              <a:rPr lang="en-US" dirty="0" err="1" smtClean="0"/>
              <a:t>FITeagle</a:t>
            </a:r>
            <a:r>
              <a:rPr lang="en-US" dirty="0" smtClean="0"/>
              <a:t>, NEPI, OMF, OML, SFA Wrap, </a:t>
            </a:r>
            <a:r>
              <a:rPr lang="en-US" dirty="0" err="1" smtClean="0"/>
              <a:t>geant</a:t>
            </a:r>
            <a:r>
              <a:rPr lang="en-US" dirty="0" smtClean="0"/>
              <a:t> </a:t>
            </a:r>
            <a:r>
              <a:rPr lang="en-US" dirty="0" err="1" smtClean="0"/>
              <a:t>mdsd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821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Students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very clear illustration of our ambition to deliver a production-quality federation. If you try to give labs with something that doesn’t work well, you’ll know this soon as a professor because of the tons of student complaints . However, after these FORGE labs several students actually mailed us to ask if we could extend their accounts so that they could do some other experiments as well.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Switch of our local users to the Fed4FIRE tools again proves our strive to reach production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02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 Some testbeds already support IPv6 access to their resources today: w-</a:t>
            </a:r>
            <a:r>
              <a:rPr lang="en-US" dirty="0" err="1" smtClean="0"/>
              <a:t>iLab.t</a:t>
            </a:r>
            <a:r>
              <a:rPr lang="en-US" dirty="0" smtClean="0"/>
              <a:t>, Virtual Wall, C-Lab, </a:t>
            </a:r>
            <a:r>
              <a:rPr lang="en-US" dirty="0" err="1" smtClean="0"/>
              <a:t>UltraAccess</a:t>
            </a:r>
            <a:r>
              <a:rPr lang="en-US" dirty="0" smtClean="0"/>
              <a:t>, PLE (partially) and </a:t>
            </a:r>
            <a:r>
              <a:rPr lang="en-US" dirty="0" err="1" smtClean="0"/>
              <a:t>BonFIRE</a:t>
            </a:r>
            <a:r>
              <a:rPr lang="en-US" dirty="0" smtClean="0"/>
              <a:t> (partially). Several others are planning to support IPv6 by the end of cycle 2: NITOS, NETMODE, </a:t>
            </a:r>
            <a:r>
              <a:rPr lang="en-US" dirty="0" err="1" smtClean="0"/>
              <a:t>FuSeCo</a:t>
            </a:r>
            <a:r>
              <a:rPr lang="en-US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Layer 3 interconnectivity</a:t>
            </a:r>
            <a:r>
              <a:rPr lang="en-US" dirty="0" smtClean="0"/>
              <a:t>: </a:t>
            </a:r>
            <a:r>
              <a:rPr lang="en-US" sz="2900" dirty="0" smtClean="0"/>
              <a:t>for many applications the only requirement is that all resources should be able to talk to each other without any network translations or SSH proxy. We are therefore</a:t>
            </a:r>
            <a:r>
              <a:rPr lang="en-US" dirty="0" smtClean="0"/>
              <a:t> </a:t>
            </a:r>
            <a:r>
              <a:rPr lang="en-US" b="1" dirty="0" smtClean="0"/>
              <a:t>stimulating our testbeds to adopt IPv6</a:t>
            </a:r>
            <a:r>
              <a:rPr lang="en-US" sz="2900" b="1" dirty="0" smtClean="0"/>
              <a:t> </a:t>
            </a:r>
            <a:r>
              <a:rPr lang="en-US" sz="2900" dirty="0" smtClean="0"/>
              <a:t>(4 testbeds OK, 2 partial OK, 3 by the end of cycle 2)</a:t>
            </a:r>
            <a:endParaRPr lang="en-US" sz="2900" b="1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Layer 2 – dedicated VLANs</a:t>
            </a:r>
            <a:r>
              <a:rPr lang="en-US" dirty="0" smtClean="0"/>
              <a:t>: </a:t>
            </a:r>
            <a:r>
              <a:rPr lang="en-US" sz="2900" dirty="0" smtClean="0"/>
              <a:t>we have provided several layer-2 links between specific Fed4FIRE testbeds (i2cat, Bristol, iMinds, NITOS, </a:t>
            </a:r>
            <a:r>
              <a:rPr lang="en-US" sz="2900" dirty="0" err="1" smtClean="0"/>
              <a:t>Netmode</a:t>
            </a:r>
            <a:r>
              <a:rPr lang="en-US" sz="2900" dirty="0" smtClean="0"/>
              <a:t>, US). These are implemented by the assignment of specific VLANs over </a:t>
            </a:r>
            <a:r>
              <a:rPr lang="en-US" sz="2900" dirty="0" err="1" smtClean="0"/>
              <a:t>Géant</a:t>
            </a:r>
            <a:r>
              <a:rPr lang="en-US" sz="2900" dirty="0" smtClean="0"/>
              <a:t>. Today </a:t>
            </a:r>
            <a:r>
              <a:rPr lang="en-US" sz="2900" dirty="0" smtClean="0">
                <a:solidFill>
                  <a:srgbClr val="FF0000"/>
                </a:solidFill>
              </a:rPr>
              <a:t>5</a:t>
            </a:r>
            <a:r>
              <a:rPr lang="en-US" sz="2900" dirty="0" smtClean="0"/>
              <a:t> such interconnections are in production</a:t>
            </a:r>
            <a:r>
              <a:rPr lang="en-US" dirty="0" smtClean="0"/>
              <a:t>. </a:t>
            </a:r>
            <a:r>
              <a:rPr lang="en-US" b="1" dirty="0" smtClean="0"/>
              <a:t>Experimenters can reserve such a VLAN for exclusive </a:t>
            </a:r>
            <a:r>
              <a:rPr lang="en-US" sz="2900" b="1" dirty="0" smtClean="0"/>
              <a:t>usage </a:t>
            </a:r>
            <a:r>
              <a:rPr lang="en-US" sz="2900" dirty="0" smtClean="0"/>
              <a:t>by their experiment using the SFA AM API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Layer 2 – dynamic VLANs (Autobahn)</a:t>
            </a:r>
            <a:r>
              <a:rPr lang="en-US" dirty="0" smtClean="0"/>
              <a:t>: </a:t>
            </a:r>
            <a:r>
              <a:rPr lang="en-US" sz="2900" dirty="0" smtClean="0"/>
              <a:t>ideally we could dynamically setup L2 connections over </a:t>
            </a:r>
            <a:r>
              <a:rPr lang="en-US" sz="2900" dirty="0" err="1" smtClean="0"/>
              <a:t>Géant</a:t>
            </a:r>
            <a:r>
              <a:rPr lang="en-US" sz="2900" dirty="0" smtClean="0"/>
              <a:t> between any 2 testbeds. For this purpose we are exploring the adoption of Autobahn technology. The current test case for Autobahn is the dynamic setup of L2 links between EPCC and iMinds</a:t>
            </a:r>
            <a:r>
              <a:rPr lang="en-US" dirty="0" smtClean="0"/>
              <a:t>. We are also </a:t>
            </a:r>
            <a:r>
              <a:rPr lang="en-US" b="1" dirty="0" smtClean="0"/>
              <a:t>working on a specific Aggregate Manager prototype that is able to expose Autobahn L2 links as experiment resources through an SFA interface</a:t>
            </a:r>
            <a:r>
              <a:rPr lang="en-US" dirty="0" smtClean="0"/>
              <a:t> </a:t>
            </a:r>
            <a:r>
              <a:rPr lang="en-US" sz="2600" dirty="0" smtClean="0"/>
              <a:t>(nearly completed)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----------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Layer 3 interconnectivity</a:t>
            </a:r>
            <a:r>
              <a:rPr lang="en-US" dirty="0" smtClean="0"/>
              <a:t>: </a:t>
            </a:r>
            <a:r>
              <a:rPr lang="en-US" sz="2900" dirty="0" smtClean="0"/>
              <a:t>for many applications the only requirement is that all resources should be able to talk to each other without any network translations or SSH proxy. We are therefore</a:t>
            </a:r>
            <a:r>
              <a:rPr lang="en-US" dirty="0" smtClean="0"/>
              <a:t> </a:t>
            </a:r>
            <a:r>
              <a:rPr lang="en-US" b="1" dirty="0" smtClean="0"/>
              <a:t>stimulating our testbeds to adopt IPv6</a:t>
            </a:r>
            <a:r>
              <a:rPr lang="en-US" sz="2900" b="1" dirty="0" smtClean="0"/>
              <a:t> </a:t>
            </a:r>
            <a:r>
              <a:rPr lang="en-US" sz="2900" dirty="0" smtClean="0"/>
              <a:t>(4 testbeds OK, 2 partial OK, 3 by the end of cycle 2)</a:t>
            </a:r>
            <a:endParaRPr lang="en-US" sz="2900" b="1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Layer 2 – dedicated VLANs</a:t>
            </a:r>
            <a:r>
              <a:rPr lang="en-US" dirty="0" smtClean="0"/>
              <a:t>: </a:t>
            </a:r>
            <a:r>
              <a:rPr lang="en-US" sz="2900" dirty="0" smtClean="0"/>
              <a:t>we have provided several layer-2 links between specific Fed4FIRE testbeds (i2cat, Bristol, iMinds, NITOS, </a:t>
            </a:r>
            <a:r>
              <a:rPr lang="en-US" sz="2900" dirty="0" err="1" smtClean="0"/>
              <a:t>Netmode</a:t>
            </a:r>
            <a:r>
              <a:rPr lang="en-US" sz="2900" dirty="0" smtClean="0"/>
              <a:t>, US). These are implemented by the assignment of specific VLANs over </a:t>
            </a:r>
            <a:r>
              <a:rPr lang="en-US" sz="2900" dirty="0" err="1" smtClean="0"/>
              <a:t>Géant</a:t>
            </a:r>
            <a:r>
              <a:rPr lang="en-US" sz="2900" dirty="0" smtClean="0"/>
              <a:t>. Today </a:t>
            </a:r>
            <a:r>
              <a:rPr lang="en-US" sz="2900" dirty="0" smtClean="0">
                <a:solidFill>
                  <a:srgbClr val="FF0000"/>
                </a:solidFill>
              </a:rPr>
              <a:t>5</a:t>
            </a:r>
            <a:r>
              <a:rPr lang="en-US" sz="2900" dirty="0" smtClean="0"/>
              <a:t> such interconnections are in production</a:t>
            </a:r>
            <a:r>
              <a:rPr lang="en-US" dirty="0" smtClean="0"/>
              <a:t>. </a:t>
            </a:r>
            <a:r>
              <a:rPr lang="en-US" b="1" dirty="0" smtClean="0"/>
              <a:t>Experimenters can reserve such a VLAN for exclusive </a:t>
            </a:r>
            <a:r>
              <a:rPr lang="en-US" sz="2900" b="1" dirty="0" smtClean="0"/>
              <a:t>usage </a:t>
            </a:r>
            <a:r>
              <a:rPr lang="en-US" sz="2900" dirty="0" smtClean="0"/>
              <a:t>by their experiment using the SFA AM API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Layer 2 – dynamic VLANs (Autobahn)</a:t>
            </a:r>
            <a:r>
              <a:rPr lang="en-US" dirty="0" smtClean="0"/>
              <a:t>: </a:t>
            </a:r>
            <a:r>
              <a:rPr lang="en-US" sz="2900" dirty="0" smtClean="0"/>
              <a:t>ideally we could dynamically setup L2 connections over </a:t>
            </a:r>
            <a:r>
              <a:rPr lang="en-US" sz="2900" dirty="0" err="1" smtClean="0"/>
              <a:t>Géant</a:t>
            </a:r>
            <a:r>
              <a:rPr lang="en-US" sz="2900" dirty="0" smtClean="0"/>
              <a:t> between any 2 testbeds. For this purpose we are exploring the adoption of Autobahn technology. The current test case for Autobahn is the dynamic setup of L2 links between EPCC and iMinds</a:t>
            </a:r>
            <a:r>
              <a:rPr lang="en-US" dirty="0" smtClean="0"/>
              <a:t>. We are also </a:t>
            </a:r>
            <a:r>
              <a:rPr lang="en-US" b="1" dirty="0" smtClean="0"/>
              <a:t>working on a specific Aggregate Manager prototype that is able to expose Autobahn L2 links as experiment resources through an SFA interface</a:t>
            </a:r>
            <a:r>
              <a:rPr lang="en-US" dirty="0" smtClean="0"/>
              <a:t> </a:t>
            </a:r>
            <a:r>
              <a:rPr lang="en-US" sz="2600" dirty="0" smtClean="0"/>
              <a:t>(nearly completed)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99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91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6EE-8C6B-43DA-A456-337F89342616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754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23528" y="33265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722376" y="3616424"/>
            <a:ext cx="7772400" cy="1828800"/>
          </a:xfrm>
        </p:spPr>
        <p:txBody>
          <a:bodyPr lIns="45720" rIns="45720" bIns="45720" anchor="ctr" anchorCtr="0"/>
          <a:lstStyle>
            <a:lvl1pPr algn="ctr">
              <a:defRPr sz="4500" b="1" baseline="0">
                <a:solidFill>
                  <a:srgbClr val="FF7619"/>
                </a:solidFill>
                <a:effectLst/>
                <a:latin typeface="Arial" pitchFamily="34" charset="0"/>
                <a:ea typeface="+mn-ea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6" name="Subtitle 19"/>
          <p:cNvSpPr>
            <a:spLocks noGrp="1"/>
          </p:cNvSpPr>
          <p:nvPr>
            <p:ph type="subTitle" idx="1"/>
          </p:nvPr>
        </p:nvSpPr>
        <p:spPr>
          <a:xfrm>
            <a:off x="3635896" y="5538936"/>
            <a:ext cx="5112568" cy="914400"/>
          </a:xfrm>
        </p:spPr>
        <p:txBody>
          <a:bodyPr lIns="182880" tIns="0" anchor="b" anchorCtr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17" name="Picture 16" descr="logofire-lowresolut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68723" y="583269"/>
            <a:ext cx="2971429" cy="2701715"/>
          </a:xfrm>
          <a:prstGeom prst="rect">
            <a:avLst/>
          </a:prstGeom>
        </p:spPr>
      </p:pic>
      <p:pic>
        <p:nvPicPr>
          <p:cNvPr id="18" name="Picture 2" descr="http://cordis.europa.eu/fp7/ict/fire/images/firefs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978" y="5477845"/>
            <a:ext cx="575283" cy="573210"/>
          </a:xfrm>
          <a:prstGeom prst="rect">
            <a:avLst/>
          </a:prstGeom>
          <a:noFill/>
        </p:spPr>
      </p:pic>
      <p:pic>
        <p:nvPicPr>
          <p:cNvPr id="19" name="Picture 2" descr="jaun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610659"/>
            <a:ext cx="648072" cy="4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 userDrawn="1"/>
        </p:nvSpPr>
        <p:spPr>
          <a:xfrm>
            <a:off x="323528" y="6085165"/>
            <a:ext cx="3312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lang="en-US" sz="700" dirty="0" smtClean="0"/>
              <a:t>This project has received funding from the European Union’s Seventh Framework </a:t>
            </a:r>
            <a:r>
              <a:rPr lang="en-US" sz="700" dirty="0" err="1" smtClean="0"/>
              <a:t>Programme</a:t>
            </a:r>
            <a:r>
              <a:rPr lang="en-US" sz="700" dirty="0" smtClean="0"/>
              <a:t> for research, technological development and demonstration under grant agreement no 318389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872"/>
            <a:ext cx="8568952" cy="733832"/>
          </a:xfrm>
        </p:spPr>
        <p:txBody>
          <a:bodyPr/>
          <a:lstStyle>
            <a:lvl1pPr>
              <a:defRPr baseline="0">
                <a:latin typeface="Arial" pitchFamily="34" charset="0"/>
                <a:ea typeface="+mn-ea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824536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95936" y="64533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EA0E5C-9916-40E1-9922-C65C3797F43C}" type="slidenum">
              <a:rPr lang="en-US" sz="1400" smtClean="0"/>
              <a:pPr algn="ctr"/>
              <a:t>‹#›</a:t>
            </a:fld>
            <a:endParaRPr lang="nl-BE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4624"/>
            <a:ext cx="8183880" cy="76352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969240"/>
            <a:ext cx="8183880" cy="490803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114800" y="6165304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4AA8B854-250C-40A5-8103-415042D541EA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0" name="Picture 9" descr="logofire-lowresoluti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6021288"/>
            <a:ext cx="779631" cy="708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FF7619"/>
          </a:solidFill>
          <a:effectLst/>
          <a:latin typeface="Arial" pitchFamily="34" charset="0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Wingdings 2"/>
        <a:buChar char=""/>
        <a:defRPr kumimoji="0" sz="3200" kern="1200" baseline="0">
          <a:solidFill>
            <a:schemeClr val="tx1"/>
          </a:solidFill>
          <a:effectLst/>
          <a:latin typeface="Arial" pitchFamily="34" charset="0"/>
          <a:ea typeface="+mn-ea"/>
          <a:cs typeface="+mn-cs"/>
        </a:defRPr>
      </a:lvl1pPr>
      <a:lvl2pPr marL="548640" indent="-201168" algn="l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86384" indent="-182880" algn="l" rtl="0" eaLnBrk="1" latinLnBrk="0" hangingPunct="1">
        <a:spcBef>
          <a:spcPts val="300"/>
        </a:spcBef>
        <a:spcAft>
          <a:spcPts val="300"/>
        </a:spcAft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24128" indent="-182880" algn="l" rtl="0" eaLnBrk="1" latinLnBrk="0" hangingPunct="1">
        <a:spcBef>
          <a:spcPts val="300"/>
        </a:spcBef>
        <a:spcAft>
          <a:spcPts val="300"/>
        </a:spcAft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7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80160" indent="-182880" algn="l" rtl="0" eaLnBrk="1" latinLnBrk="0" hangingPunct="1">
        <a:spcBef>
          <a:spcPts val="300"/>
        </a:spcBef>
        <a:spcAft>
          <a:spcPts val="300"/>
        </a:spcAft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8.emf"/><Relationship Id="rId10" Type="http://schemas.openxmlformats.org/officeDocument/2006/relationships/image" Target="../media/image75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8" Type="http://schemas.openxmlformats.org/officeDocument/2006/relationships/hyperlink" Target="http://www.google.be/url?sa=i&amp;rct=j&amp;q=&amp;esrc=s&amp;frm=1&amp;source=images&amp;cd=&amp;cad=rja&amp;docid=UJ9XQV7qgmHaVM&amp;tbnid=dmiU4na-jlEbZM:&amp;ved=0CAUQjRw&amp;url=http://conference-micronano2010.micro-nano.gr/supp_orgs.php&amp;ei=AfoYUeCzKpLL0AWHxoHwAw&amp;bvm=bv.42080656,d.d2k&amp;psig=AFQjCNFau78tCxcyv30ZD1c1jYi83k3SgQ&amp;ust=1360677758422679" TargetMode="External"/><Relationship Id="rId26" Type="http://schemas.openxmlformats.org/officeDocument/2006/relationships/image" Target="../media/image25.jpeg"/><Relationship Id="rId3" Type="http://schemas.openxmlformats.org/officeDocument/2006/relationships/image" Target="../media/image9.png"/><Relationship Id="rId21" Type="http://schemas.openxmlformats.org/officeDocument/2006/relationships/image" Target="../media/image21.jpeg"/><Relationship Id="rId34" Type="http://schemas.openxmlformats.org/officeDocument/2006/relationships/image" Target="../media/image33.png"/><Relationship Id="rId7" Type="http://schemas.openxmlformats.org/officeDocument/2006/relationships/image" Target="../media/image12.gif"/><Relationship Id="rId12" Type="http://schemas.openxmlformats.org/officeDocument/2006/relationships/hyperlink" Target="http://www.google.be/url?sa=i&amp;rct=j&amp;q=&amp;esrc=s&amp;frm=1&amp;source=images&amp;cd=&amp;cad=rja&amp;docid=CcOTQMpvxGeViM&amp;tbnid=ouYpXLNsAIU5UM:&amp;ved=0CAUQjRw&amp;url=http://www.topnews.in/nicta-begins-its-ceo-search-2262440&amp;ei=WvkYUdCaPIyo0AXOkoDgDg&amp;bvm=bv.42080656,d.d2k&amp;psig=AFQjCNEODDRP4SNiaV-TZTavvAyTNEX8yQ&amp;ust=1360677590432308" TargetMode="External"/><Relationship Id="rId17" Type="http://schemas.openxmlformats.org/officeDocument/2006/relationships/image" Target="../media/image18.png"/><Relationship Id="rId25" Type="http://schemas.openxmlformats.org/officeDocument/2006/relationships/hyperlink" Target="http://www.google.be/url?sa=i&amp;rct=j&amp;q=&amp;esrc=s&amp;frm=1&amp;source=images&amp;cd=&amp;cad=rja&amp;docid=QX4hLeJItYA2mM&amp;tbnid=RJ4wjxK4Tt8pdM:&amp;ved=0CAUQjRw&amp;url=http://www.koreaittimes.com/story/12746/what-are-nias-major-projects-2011&amp;ei=-_oYUep5kZnRBbyTgfgL&amp;bvm=bv.42080656,d.d2k&amp;psig=AFQjCNFpcWazUuY07OFEUDTy4zz6ClrlcQ&amp;ust=1360678008973193" TargetMode="External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be/url?sa=i&amp;rct=j&amp;q=&amp;esrc=s&amp;frm=1&amp;source=images&amp;cd=&amp;cad=rja&amp;docid=JQh5LMivvvcrfM&amp;tbnid=as0jqjCIZKgcRM:&amp;ved=0CAUQjRw&amp;url=http://www.eled.uowm.gr/en/Universities%20in%20Greece&amp;ei=1fkYUb2NE-mQ0AXq24H4CA&amp;bvm=bv.42080656,d.d2k&amp;psig=AFQjCNFrdVguwXvyZRYrfCGQQpOG_-___g&amp;ust=1360677706917936" TargetMode="External"/><Relationship Id="rId20" Type="http://schemas.openxmlformats.org/officeDocument/2006/relationships/image" Target="../media/image20.gif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frm=1&amp;source=images&amp;cd=&amp;cad=rja&amp;docid=MacGTCSSIwwxdM&amp;tbnid=IblWhxaxQ6sjJM:&amp;ved=0CAUQjRw&amp;url=http://www.free-t-rex.net/CMS/index.php?option=com_content&amp;view=article&amp;id=10&amp;Itemid=13&amp;ei=sfgYUbiiBOeO0AWa3IDIDw&amp;bvm=bv.42080656,d.d2k&amp;psig=AFQjCNERXHv5XI1zKnOpctU7Lyek9jmbGQ&amp;ust=1360677422932147" TargetMode="External"/><Relationship Id="rId11" Type="http://schemas.openxmlformats.org/officeDocument/2006/relationships/image" Target="../media/image15.jpeg"/><Relationship Id="rId24" Type="http://schemas.openxmlformats.org/officeDocument/2006/relationships/image" Target="../media/image24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openxmlformats.org/officeDocument/2006/relationships/image" Target="../media/image23.jpe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hyperlink" Target="http://www.google.be/url?sa=i&amp;rct=j&amp;q=&amp;esrc=s&amp;frm=1&amp;source=images&amp;cd=&amp;cad=rja&amp;docid=5rBcDQZXLN-RNM&amp;tbnid=ZhCwwt7jgIiJuM:&amp;ved=0CAUQjRw&amp;url=http://gravite.labri.fr/&amp;ei=MfkYUY_iHsKw0AWeroGADg&amp;bvm=bv.42080656,d.d2k&amp;psig=AFQjCNG36n3Ng5ASz1Bl13AtlWL_YiHwIw&amp;ust=1360677550516261" TargetMode="External"/><Relationship Id="rId19" Type="http://schemas.openxmlformats.org/officeDocument/2006/relationships/image" Target="../media/image19.jpeg"/><Relationship Id="rId31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hyperlink" Target="http://www.google.be/url?sa=i&amp;rct=j&amp;q=&amp;esrc=s&amp;frm=1&amp;source=images&amp;cd=&amp;cad=rja&amp;docid=4duYeucNMUGu7M&amp;tbnid=JuPzgYqSN9NpIM:&amp;ved=0CAUQjRw&amp;url=http://www.tatoo-fp7.eu/tatooweb-d7/partners/ATOS&amp;ei=lvkYUcmwCYaY0QWwhYBo&amp;bvm=bv.42080656,d.d2k&amp;psig=AFQjCNFw9o5aSMA5gT0Lz22P1IC3JtH31g&amp;ust=1360677638997256" TargetMode="External"/><Relationship Id="rId22" Type="http://schemas.openxmlformats.org/officeDocument/2006/relationships/image" Target="../media/image22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gif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gif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bg2">
                    <a:shade val="25000"/>
                  </a:schemeClr>
                </a:solidFill>
              </a:rPr>
              <a:t>Welcome @ FGRE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bg2">
                    <a:shade val="25000"/>
                  </a:schemeClr>
                </a:solidFill>
              </a:rPr>
              <a:t>July 7</a:t>
            </a:r>
            <a:r>
              <a:rPr lang="en-US" sz="6000" baseline="30000" dirty="0" smtClean="0">
                <a:solidFill>
                  <a:schemeClr val="bg2">
                    <a:shade val="25000"/>
                  </a:schemeClr>
                </a:solidFill>
              </a:rPr>
              <a:t>th</a:t>
            </a:r>
            <a:r>
              <a:rPr lang="en-US" sz="6000" dirty="0" smtClean="0">
                <a:solidFill>
                  <a:schemeClr val="bg2">
                    <a:shade val="25000"/>
                  </a:schemeClr>
                </a:solidFill>
              </a:rPr>
              <a:t> – July 11</a:t>
            </a:r>
            <a:r>
              <a:rPr lang="en-US" sz="6000" baseline="30000" dirty="0" smtClean="0">
                <a:solidFill>
                  <a:schemeClr val="bg2">
                    <a:shade val="25000"/>
                  </a:schemeClr>
                </a:solidFill>
              </a:rPr>
              <a:t>th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 err="1" smtClean="0">
                <a:solidFill>
                  <a:schemeClr val="bg2">
                    <a:shade val="25000"/>
                  </a:schemeClr>
                </a:solidFill>
              </a:rPr>
              <a:t>Wifi</a:t>
            </a:r>
            <a:r>
              <a:rPr lang="en-US" sz="4300" dirty="0" smtClean="0">
                <a:solidFill>
                  <a:schemeClr val="bg2">
                    <a:shade val="25000"/>
                  </a:schemeClr>
                </a:solidFill>
              </a:rPr>
              <a:t>: </a:t>
            </a:r>
            <a:r>
              <a:rPr lang="en-US" sz="4300" dirty="0" err="1" smtClean="0">
                <a:solidFill>
                  <a:schemeClr val="bg2">
                    <a:shade val="25000"/>
                  </a:schemeClr>
                </a:solidFill>
              </a:rPr>
              <a:t>WelcomeATiMindS</a:t>
            </a:r>
            <a:endParaRPr lang="en-US" sz="43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 smtClean="0">
                <a:solidFill>
                  <a:schemeClr val="bg2">
                    <a:shade val="25000"/>
                  </a:schemeClr>
                </a:solidFill>
              </a:rPr>
              <a:t>http://doc.ilabt.iminds.be/fgre</a:t>
            </a:r>
            <a:endParaRPr lang="en-US" sz="4300" dirty="0">
              <a:solidFill>
                <a:schemeClr val="bg2">
                  <a:shade val="25000"/>
                </a:schemeClr>
              </a:solidFill>
            </a:endParaRPr>
          </a:p>
        </p:txBody>
      </p:sp>
      <p:pic>
        <p:nvPicPr>
          <p:cNvPr id="12290" name="Picture 2" descr="http://www.geni.net/wp-content/themes/iBeam-CMS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63" y="5782443"/>
            <a:ext cx="1054844" cy="9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usage of cycle 1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05926"/>
            <a:ext cx="8568952" cy="31748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Experiments currently going on</a:t>
            </a:r>
          </a:p>
          <a:p>
            <a:pPr lvl="1"/>
            <a:r>
              <a:rPr lang="en-US" dirty="0" smtClean="0"/>
              <a:t>8 from Open Call 1</a:t>
            </a:r>
          </a:p>
          <a:p>
            <a:pPr lvl="1"/>
            <a:r>
              <a:rPr lang="en-US" dirty="0" smtClean="0"/>
              <a:t>4 from SME Open call</a:t>
            </a:r>
          </a:p>
          <a:p>
            <a:r>
              <a:rPr lang="en-US" dirty="0" smtClean="0"/>
              <a:t>Short experiments organized in group context</a:t>
            </a:r>
          </a:p>
          <a:p>
            <a:pPr lvl="1"/>
            <a:r>
              <a:rPr lang="en-US" dirty="0" smtClean="0"/>
              <a:t>Real student labs in context of FORGE (4x50 students)</a:t>
            </a:r>
          </a:p>
          <a:p>
            <a:pPr lvl="1"/>
            <a:r>
              <a:rPr lang="en-US" dirty="0" smtClean="0"/>
              <a:t>SME hands-on session @ Ghent (40 participants)</a:t>
            </a:r>
          </a:p>
          <a:p>
            <a:pPr lvl="1"/>
            <a:r>
              <a:rPr lang="en-US" dirty="0" smtClean="0"/>
              <a:t>Proves production quality!</a:t>
            </a:r>
          </a:p>
          <a:p>
            <a:r>
              <a:rPr lang="en-US" dirty="0" smtClean="0"/>
              <a:t>Noticed that local testbed users here and there are switching from the native testbed interfaces to the Fed4FIRE tools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1610" y="4005064"/>
            <a:ext cx="3900746" cy="2197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622" y="6392361"/>
            <a:ext cx="2484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Geo-Cloud experiment design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" y="3975832"/>
            <a:ext cx="4689542" cy="2360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638132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FORGE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06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33832"/>
          </a:xfrm>
        </p:spPr>
        <p:txBody>
          <a:bodyPr>
            <a:normAutofit/>
          </a:bodyPr>
          <a:lstStyle/>
          <a:p>
            <a:r>
              <a:rPr lang="en-US" dirty="0" smtClean="0"/>
              <a:t>Interconnectivity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4461" y="908719"/>
            <a:ext cx="6228405" cy="5676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Layer </a:t>
            </a:r>
            <a:r>
              <a:rPr lang="en-US" sz="2400" b="1" dirty="0"/>
              <a:t>3 interconnectivity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ithout network </a:t>
            </a:r>
            <a:r>
              <a:rPr lang="en-US" sz="2400" dirty="0"/>
              <a:t>translations or SSH </a:t>
            </a:r>
            <a:r>
              <a:rPr lang="en-US" sz="2400" dirty="0" smtClean="0"/>
              <a:t>proxy</a:t>
            </a:r>
          </a:p>
          <a:p>
            <a:pPr lvl="1"/>
            <a:r>
              <a:rPr lang="en-US" sz="2400" dirty="0" smtClean="0"/>
              <a:t>Stimulating IPv6 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b="1" dirty="0" smtClean="0"/>
              <a:t>Layer </a:t>
            </a:r>
            <a:r>
              <a:rPr lang="en-US" sz="2400" b="1" dirty="0"/>
              <a:t>2 – dedicated </a:t>
            </a:r>
            <a:r>
              <a:rPr lang="en-US" sz="2400" b="1" dirty="0" smtClean="0"/>
              <a:t>VLANs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i2cat</a:t>
            </a:r>
            <a:r>
              <a:rPr lang="en-US" sz="2400" dirty="0" smtClean="0"/>
              <a:t>, Bristol, iMinds, NITOS, </a:t>
            </a:r>
            <a:r>
              <a:rPr lang="en-US" sz="2400" dirty="0" err="1" smtClean="0"/>
              <a:t>Netmode</a:t>
            </a:r>
            <a:r>
              <a:rPr lang="en-US" sz="2400" dirty="0" smtClean="0"/>
              <a:t>, Bonfire, US 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/>
              <a:t>Layer </a:t>
            </a:r>
            <a:r>
              <a:rPr lang="en-US" sz="2400" b="1" dirty="0"/>
              <a:t>2 – dynamic VLANs (Autobahn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Recently established: </a:t>
            </a:r>
            <a:r>
              <a:rPr lang="en-US" sz="2400" dirty="0" err="1" smtClean="0"/>
              <a:t>BonFIRE</a:t>
            </a:r>
            <a:r>
              <a:rPr lang="en-US" sz="2400" dirty="0" smtClean="0"/>
              <a:t>, Virtual Wall</a:t>
            </a:r>
          </a:p>
          <a:p>
            <a:pPr lvl="1"/>
            <a:r>
              <a:rPr lang="en-US" sz="2400" dirty="0" smtClean="0"/>
              <a:t>dynamical </a:t>
            </a:r>
            <a:r>
              <a:rPr lang="en-US" sz="2400" dirty="0"/>
              <a:t>setup L2 connections over </a:t>
            </a:r>
            <a:r>
              <a:rPr lang="en-US" sz="2400" dirty="0" err="1" smtClean="0"/>
              <a:t>Géant</a:t>
            </a:r>
            <a:endParaRPr lang="en-US" sz="2400" dirty="0"/>
          </a:p>
          <a:p>
            <a:pPr lvl="1"/>
            <a:r>
              <a:rPr lang="en-US" sz="2400" dirty="0" smtClean="0"/>
              <a:t>Explore Aggregate </a:t>
            </a:r>
            <a:r>
              <a:rPr lang="en-US" sz="2400" dirty="0"/>
              <a:t>Manager prototype that is able to expose Autobahn L2 links as experiment resources through an SFA </a:t>
            </a:r>
            <a:r>
              <a:rPr lang="en-US" sz="2400" dirty="0" smtClean="0"/>
              <a:t>interface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44624"/>
            <a:ext cx="936104" cy="9361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59" y="1617533"/>
            <a:ext cx="2998084" cy="30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429" y="4915945"/>
            <a:ext cx="3277603" cy="1536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616424"/>
            <a:ext cx="7772400" cy="1828800"/>
          </a:xfrm>
        </p:spPr>
        <p:txBody>
          <a:bodyPr/>
          <a:lstStyle/>
          <a:p>
            <a:r>
              <a:rPr lang="en-US" dirty="0" smtClean="0"/>
              <a:t>Sustainability</a:t>
            </a:r>
            <a:endParaRPr lang="nl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60913" y="5538936"/>
            <a:ext cx="8287551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5344864"/>
              </p:ext>
            </p:extLst>
          </p:nvPr>
        </p:nvGraphicFramePr>
        <p:xfrm>
          <a:off x="1259631" y="1124744"/>
          <a:ext cx="684076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business scenarios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3608" y="908720"/>
            <a:ext cx="0" cy="4968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43608" y="5877272"/>
            <a:ext cx="6912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558627" y="3194917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/>
                <a:cs typeface="Arial"/>
              </a:rPr>
              <a:t>Federator Control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91269" y="5308995"/>
            <a:ext cx="591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Low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60512" y="1311150"/>
            <a:ext cx="652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High</a:t>
            </a:r>
            <a:endParaRPr lang="en-GB" sz="1600" dirty="0"/>
          </a:p>
        </p:txBody>
      </p:sp>
      <p:grpSp>
        <p:nvGrpSpPr>
          <p:cNvPr id="3" name="Group 15"/>
          <p:cNvGrpSpPr/>
          <p:nvPr/>
        </p:nvGrpSpPr>
        <p:grpSpPr>
          <a:xfrm rot="5400000">
            <a:off x="4227995" y="3095331"/>
            <a:ext cx="461665" cy="6110337"/>
            <a:chOff x="688165" y="1420237"/>
            <a:chExt cx="461665" cy="4506098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-642447" y="3443731"/>
              <a:ext cx="3122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/>
                  <a:cs typeface="Arial"/>
                </a:rPr>
                <a:t>Services offered by Federator</a:t>
              </a:r>
              <a:endParaRPr lang="en-GB" sz="2400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22364" y="5540088"/>
              <a:ext cx="433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Few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69827" y="1520465"/>
              <a:ext cx="539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Many</a:t>
              </a:r>
              <a:endParaRPr lang="en-GB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64088" y="4725144"/>
            <a:ext cx="3672408" cy="1008112"/>
            <a:chOff x="5364088" y="4725144"/>
            <a:chExt cx="3672408" cy="10081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6376" y="4725144"/>
              <a:ext cx="1008112" cy="10081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36096" y="4932456"/>
              <a:ext cx="26642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Scenarios based upon the cases presented in 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4088" y="4869160"/>
              <a:ext cx="3672408" cy="72008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416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proposed business scenario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8144" y="4416728"/>
            <a:ext cx="1793360" cy="1604560"/>
            <a:chOff x="5436096" y="3429000"/>
            <a:chExt cx="1793360" cy="1604560"/>
          </a:xfrm>
        </p:grpSpPr>
        <p:sp>
          <p:nvSpPr>
            <p:cNvPr id="23" name="12 Elipse"/>
            <p:cNvSpPr/>
            <p:nvPr/>
          </p:nvSpPr>
          <p:spPr>
            <a:xfrm>
              <a:off x="5436096" y="3429000"/>
              <a:ext cx="1736530" cy="16045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12 Elipse"/>
            <p:cNvSpPr/>
            <p:nvPr/>
          </p:nvSpPr>
          <p:spPr>
            <a:xfrm>
              <a:off x="5436096" y="3429000"/>
              <a:ext cx="1736530" cy="1604560"/>
            </a:xfrm>
            <a:prstGeom prst="ellipse">
              <a:avLst/>
            </a:prstGeom>
            <a:solidFill>
              <a:srgbClr val="FFFF99">
                <a:alpha val="27451"/>
              </a:srgb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08104" y="3573016"/>
              <a:ext cx="1721352" cy="1304856"/>
              <a:chOff x="4067944" y="3717032"/>
              <a:chExt cx="1721352" cy="1304856"/>
            </a:xfrm>
          </p:grpSpPr>
          <p:pic>
            <p:nvPicPr>
              <p:cNvPr id="10" name="Picture 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717032"/>
                <a:ext cx="713810" cy="71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7 CuadroTexto"/>
              <p:cNvSpPr txBox="1"/>
              <p:nvPr/>
            </p:nvSpPr>
            <p:spPr>
              <a:xfrm>
                <a:off x="4067944" y="4437112"/>
                <a:ext cx="17213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prstClr val="black"/>
                    </a:solidFill>
                    <a:latin typeface="Calibri"/>
                  </a:rPr>
                  <a:t>Facility </a:t>
                </a:r>
                <a:br>
                  <a:rPr lang="en-GB" sz="1600" b="1" smtClean="0">
                    <a:solidFill>
                      <a:prstClr val="black"/>
                    </a:solidFill>
                    <a:latin typeface="Calibri"/>
                  </a:rPr>
                </a:br>
                <a:r>
                  <a:rPr lang="en-GB" sz="1600" b="1" smtClean="0">
                    <a:solidFill>
                      <a:prstClr val="black"/>
                    </a:solidFill>
                    <a:latin typeface="Calibri"/>
                  </a:rPr>
                  <a:t>providers</a:t>
                </a:r>
                <a:endParaRPr lang="en-GB" sz="16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627784" y="2688536"/>
            <a:ext cx="1601949" cy="1601949"/>
            <a:chOff x="2627784" y="2708920"/>
            <a:chExt cx="1601949" cy="1601949"/>
          </a:xfrm>
        </p:grpSpPr>
        <p:sp>
          <p:nvSpPr>
            <p:cNvPr id="19" name="16 Elipse"/>
            <p:cNvSpPr/>
            <p:nvPr/>
          </p:nvSpPr>
          <p:spPr>
            <a:xfrm>
              <a:off x="2627784" y="2708920"/>
              <a:ext cx="1601949" cy="1601949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16 Elipse"/>
            <p:cNvSpPr/>
            <p:nvPr/>
          </p:nvSpPr>
          <p:spPr>
            <a:xfrm>
              <a:off x="2627784" y="2708920"/>
              <a:ext cx="1601949" cy="1601949"/>
            </a:xfrm>
            <a:prstGeom prst="ellipse">
              <a:avLst/>
            </a:prstGeom>
            <a:solidFill>
              <a:srgbClr val="FFFF99">
                <a:alpha val="27451"/>
              </a:srgb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4" descr="http://upload.wikimedia.org/wikipedia/commons/thumb/1/1b/PointingHand.svg/595px-PointingHand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000781">
              <a:off x="2690975" y="3114292"/>
              <a:ext cx="1375235" cy="618456"/>
            </a:xfrm>
            <a:prstGeom prst="rect">
              <a:avLst/>
            </a:prstGeom>
            <a:noFill/>
          </p:spPr>
        </p:pic>
        <p:sp>
          <p:nvSpPr>
            <p:cNvPr id="15" name="10 CuadroTexto"/>
            <p:cNvSpPr txBox="1"/>
            <p:nvPr/>
          </p:nvSpPr>
          <p:spPr>
            <a:xfrm>
              <a:off x="2944887" y="3861049"/>
              <a:ext cx="10842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>
                  <a:solidFill>
                    <a:prstClr val="black"/>
                  </a:solidFill>
                  <a:latin typeface="Calibri"/>
                </a:rPr>
                <a:t>Federator</a:t>
              </a:r>
              <a:endParaRPr lang="en-GB" sz="16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8144" y="1248376"/>
            <a:ext cx="1740092" cy="1604560"/>
            <a:chOff x="5436096" y="1752432"/>
            <a:chExt cx="1740092" cy="1604560"/>
          </a:xfrm>
        </p:grpSpPr>
        <p:sp>
          <p:nvSpPr>
            <p:cNvPr id="21" name="12 Elipse"/>
            <p:cNvSpPr/>
            <p:nvPr/>
          </p:nvSpPr>
          <p:spPr>
            <a:xfrm>
              <a:off x="5436096" y="1752432"/>
              <a:ext cx="1736530" cy="16045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12 Elipse"/>
            <p:cNvSpPr/>
            <p:nvPr/>
          </p:nvSpPr>
          <p:spPr>
            <a:xfrm>
              <a:off x="5436096" y="1752432"/>
              <a:ext cx="1736530" cy="1604560"/>
            </a:xfrm>
            <a:prstGeom prst="ellipse">
              <a:avLst/>
            </a:prstGeom>
            <a:solidFill>
              <a:srgbClr val="FFFF99">
                <a:alpha val="27451"/>
              </a:srgb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2184480"/>
              <a:ext cx="497872" cy="54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5508104" y="2688536"/>
              <a:ext cx="1668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mtClean="0">
                  <a:solidFill>
                    <a:prstClr val="black"/>
                  </a:solidFill>
                  <a:latin typeface="Calibri"/>
                </a:rPr>
                <a:t>Experimenters</a:t>
              </a:r>
              <a:endParaRPr lang="en-GB" sz="1600" b="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" name="Picture 2" descr="http://api.ning.com/files/kzHDsQnt9qwMIn4J11FRR48qu*nXUHhc4Kjt0ekMDQMQ8Rkt-M8vQgleZR8h29ideYtrsIoJ9OvK76ILNaGAOnEREwhtRzTq/light_bul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1772816"/>
              <a:ext cx="358275" cy="360040"/>
            </a:xfrm>
            <a:prstGeom prst="rect">
              <a:avLst/>
            </a:prstGeom>
            <a:noFill/>
          </p:spPr>
        </p:pic>
      </p:grpSp>
      <p:sp>
        <p:nvSpPr>
          <p:cNvPr id="26" name="Down Arrow 25"/>
          <p:cNvSpPr/>
          <p:nvPr/>
        </p:nvSpPr>
        <p:spPr>
          <a:xfrm>
            <a:off x="6673892" y="2976568"/>
            <a:ext cx="130356" cy="1368152"/>
          </a:xfrm>
          <a:prstGeom prst="downArrow">
            <a:avLst/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Down Arrow 28"/>
          <p:cNvSpPr/>
          <p:nvPr/>
        </p:nvSpPr>
        <p:spPr>
          <a:xfrm rot="17919714">
            <a:off x="4893718" y="3676069"/>
            <a:ext cx="130356" cy="1959484"/>
          </a:xfrm>
          <a:prstGeom prst="downArrow">
            <a:avLst/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256" y="345100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Invoke services on infrastructure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Down Arrow 27"/>
          <p:cNvSpPr/>
          <p:nvPr/>
        </p:nvSpPr>
        <p:spPr>
          <a:xfrm rot="14786249">
            <a:off x="4878823" y="1631259"/>
            <a:ext cx="130356" cy="1802439"/>
          </a:xfrm>
          <a:prstGeom prst="downArrow">
            <a:avLst/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Down Arrow 29"/>
          <p:cNvSpPr/>
          <p:nvPr/>
        </p:nvSpPr>
        <p:spPr>
          <a:xfrm rot="4001294">
            <a:off x="4928216" y="1802863"/>
            <a:ext cx="130356" cy="1802439"/>
          </a:xfrm>
          <a:prstGeom prst="downArrow">
            <a:avLst/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3591" y="2804456"/>
            <a:ext cx="160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Request resources &amp; services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9495" y="1959223"/>
            <a:ext cx="160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Resource reservation(s)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Down Arrow 32"/>
          <p:cNvSpPr/>
          <p:nvPr/>
        </p:nvSpPr>
        <p:spPr>
          <a:xfrm rot="7121987">
            <a:off x="4961574" y="3477168"/>
            <a:ext cx="130356" cy="1959484"/>
          </a:xfrm>
          <a:prstGeom prst="downArrow">
            <a:avLst/>
          </a:prstGeom>
          <a:solidFill>
            <a:srgbClr val="CC0000"/>
          </a:solidFill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3912672"/>
            <a:ext cx="160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Usage</a:t>
            </a:r>
          </a:p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 information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07904" y="4603135"/>
            <a:ext cx="160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Resource </a:t>
            </a:r>
            <a:br>
              <a:rPr lang="en-GB" sz="1200" i="1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reservation</a:t>
            </a:r>
            <a:endParaRPr lang="en-GB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849440"/>
            <a:ext cx="27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One</a:t>
            </a:r>
            <a:r>
              <a:rPr lang="en-US" sz="2400" b="1" dirty="0"/>
              <a:t>-stop shop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55896" y="5678664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Based upon Fed4FIRE </a:t>
            </a:r>
            <a:r>
              <a:rPr lang="en-US" dirty="0"/>
              <a:t>cycle 2 architecture for discovery, reservation and provisioning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9434" y="2933011"/>
            <a:ext cx="248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Authentication</a:t>
            </a:r>
          </a:p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Documentation</a:t>
            </a:r>
          </a:p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First level support</a:t>
            </a:r>
          </a:p>
          <a:p>
            <a:pPr algn="ctr"/>
            <a:endParaRPr lang="en-GB" sz="1200" i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Calibri"/>
              </a:rPr>
              <a:t>SLA / OLA management</a:t>
            </a:r>
          </a:p>
          <a:p>
            <a:pPr algn="ctr"/>
            <a:endParaRPr lang="en-GB" sz="1200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8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429" y="4915945"/>
            <a:ext cx="3277603" cy="1536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616424"/>
            <a:ext cx="7772400" cy="1828800"/>
          </a:xfrm>
        </p:spPr>
        <p:txBody>
          <a:bodyPr>
            <a:normAutofit/>
          </a:bodyPr>
          <a:lstStyle/>
          <a:p>
            <a:r>
              <a:rPr lang="nl-BE" dirty="0" smtClean="0"/>
              <a:t>Monitoring &amp; testing</a:t>
            </a:r>
            <a:endParaRPr lang="nl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60913" y="5538936"/>
            <a:ext cx="8287551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2">
                  <a:shade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Monitoring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3768" y="4437111"/>
            <a:ext cx="4716524" cy="19461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078" y="4653136"/>
            <a:ext cx="1224136" cy="576064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Zabbix</a:t>
            </a:r>
            <a:r>
              <a:rPr lang="en-US" sz="1400" dirty="0" smtClean="0"/>
              <a:t>/</a:t>
            </a:r>
          </a:p>
          <a:p>
            <a:pPr algn="ctr"/>
            <a:r>
              <a:rPr lang="en-US" sz="1400" dirty="0" err="1" smtClean="0"/>
              <a:t>Nagios</a:t>
            </a:r>
            <a:r>
              <a:rPr lang="en-US" sz="1400" dirty="0" smtClean="0"/>
              <a:t>/</a:t>
            </a:r>
            <a:r>
              <a:rPr lang="en-US" sz="1400" dirty="0" err="1" smtClean="0"/>
              <a:t>etc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688124" y="4653136"/>
            <a:ext cx="1224136" cy="576064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OML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4257214" y="4941168"/>
            <a:ext cx="143091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35" idx="2"/>
          </p:cNvCxnSpPr>
          <p:nvPr/>
        </p:nvCxnSpPr>
        <p:spPr>
          <a:xfrm flipV="1">
            <a:off x="6300192" y="3429000"/>
            <a:ext cx="0" cy="12241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4088" y="1700808"/>
            <a:ext cx="1872208" cy="504056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FLS Monitoring Dashboard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8124" y="3800073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Provide data as OML Streams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52399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Testbed</a:t>
            </a:r>
            <a:endParaRPr lang="en-US" sz="2800" dirty="0"/>
          </a:p>
        </p:txBody>
      </p:sp>
      <p:grpSp>
        <p:nvGrpSpPr>
          <p:cNvPr id="27" name="Group 71"/>
          <p:cNvGrpSpPr/>
          <p:nvPr/>
        </p:nvGrpSpPr>
        <p:grpSpPr>
          <a:xfrm>
            <a:off x="2573188" y="5748181"/>
            <a:ext cx="4519092" cy="531832"/>
            <a:chOff x="1851649" y="6139520"/>
            <a:chExt cx="5968817" cy="7897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0766" y="6139520"/>
              <a:ext cx="789700" cy="789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649" y="6221736"/>
              <a:ext cx="636264" cy="6362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2342" y="6299112"/>
              <a:ext cx="535148" cy="535148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249" y="6291198"/>
              <a:ext cx="566800" cy="566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5511" y="6288718"/>
              <a:ext cx="569282" cy="56928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3282" y="6291198"/>
              <a:ext cx="566801" cy="56680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2706" y="6224736"/>
              <a:ext cx="680744" cy="680744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>
          <a:xfrm>
            <a:off x="5364088" y="2852936"/>
            <a:ext cx="1872208" cy="576064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OML Server + Database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stCxn id="35" idx="0"/>
            <a:endCxn id="13" idx="2"/>
          </p:cNvCxnSpPr>
          <p:nvPr/>
        </p:nvCxnSpPr>
        <p:spPr>
          <a:xfrm flipV="1">
            <a:off x="6300192" y="2204864"/>
            <a:ext cx="0" cy="6480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8124" y="2431921"/>
            <a:ext cx="12218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RAG Status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79" y="970140"/>
            <a:ext cx="1545845" cy="7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7539798" y="1700808"/>
            <a:ext cx="1251248" cy="504056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SLA </a:t>
            </a:r>
            <a:r>
              <a:rPr lang="en-US" sz="1400" dirty="0" err="1" smtClean="0"/>
              <a:t>mgmt</a:t>
            </a:r>
            <a:endParaRPr lang="en-US" sz="1400" dirty="0"/>
          </a:p>
        </p:txBody>
      </p:sp>
      <p:cxnSp>
        <p:nvCxnSpPr>
          <p:cNvPr id="24" name="Elbow Connector 23"/>
          <p:cNvCxnSpPr>
            <a:stCxn id="35" idx="3"/>
            <a:endCxn id="23" idx="2"/>
          </p:cNvCxnSpPr>
          <p:nvPr/>
        </p:nvCxnSpPr>
        <p:spPr>
          <a:xfrm flipV="1">
            <a:off x="7236296" y="2204864"/>
            <a:ext cx="929126" cy="936104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94218" y="4711933"/>
            <a:ext cx="180020" cy="144016"/>
          </a:xfrm>
          <a:prstGeom prst="ellipse">
            <a:avLst/>
          </a:prstGeom>
          <a:solidFill>
            <a:srgbClr val="FF761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65502" y="4661928"/>
            <a:ext cx="972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Fetch data</a:t>
            </a:r>
          </a:p>
        </p:txBody>
      </p:sp>
      <p:sp>
        <p:nvSpPr>
          <p:cNvPr id="41" name="Oval 40"/>
          <p:cNvSpPr/>
          <p:nvPr/>
        </p:nvSpPr>
        <p:spPr>
          <a:xfrm>
            <a:off x="5514438" y="3866564"/>
            <a:ext cx="180020" cy="144016"/>
          </a:xfrm>
          <a:prstGeom prst="ellipse">
            <a:avLst/>
          </a:prstGeom>
          <a:solidFill>
            <a:srgbClr val="FF761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5518035" y="2498412"/>
            <a:ext cx="180020" cy="144016"/>
          </a:xfrm>
          <a:prstGeom prst="ellipse">
            <a:avLst/>
          </a:prstGeom>
          <a:solidFill>
            <a:srgbClr val="FF761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33811" y="3169585"/>
            <a:ext cx="12218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Access data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63722" y="3236076"/>
            <a:ext cx="180020" cy="144016"/>
          </a:xfrm>
          <a:prstGeom prst="ellipse">
            <a:avLst/>
          </a:prstGeom>
          <a:solidFill>
            <a:srgbClr val="FF761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0392" y="44624"/>
            <a:ext cx="936104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457" y="1952836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http://monitor.ilabt.iminds.be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utorials/summer schools: stress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2" y="861848"/>
            <a:ext cx="4167079" cy="59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429" y="4915945"/>
            <a:ext cx="3277603" cy="1536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616424"/>
            <a:ext cx="7772400" cy="1828800"/>
          </a:xfrm>
        </p:spPr>
        <p:txBody>
          <a:bodyPr>
            <a:normAutofit/>
          </a:bodyPr>
          <a:lstStyle/>
          <a:p>
            <a:r>
              <a:rPr lang="nl-BE" dirty="0" smtClean="0"/>
              <a:t>Some experiments</a:t>
            </a:r>
            <a:endParaRPr lang="nl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60913" y="5538936"/>
            <a:ext cx="8287551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2">
                  <a:shade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GEC </a:t>
            </a:r>
            <a:r>
              <a:rPr lang="en-US" smtClean="0"/>
              <a:t>20 demo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53986"/>
            <a:ext cx="8493125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4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616424"/>
            <a:ext cx="7772400" cy="1828800"/>
          </a:xfrm>
        </p:spPr>
        <p:txBody>
          <a:bodyPr/>
          <a:lstStyle/>
          <a:p>
            <a:r>
              <a:rPr lang="en-US" dirty="0" smtClean="0"/>
              <a:t>FGRE: FIRE resources 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35896" y="5438265"/>
            <a:ext cx="5112568" cy="101507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bg2">
                    <a:shade val="25000"/>
                  </a:schemeClr>
                </a:solidFill>
              </a:rPr>
              <a:t>July 7th, </a:t>
            </a:r>
            <a:r>
              <a:rPr lang="en-US" sz="2200" dirty="0" smtClean="0">
                <a:solidFill>
                  <a:schemeClr val="bg2">
                    <a:shade val="25000"/>
                  </a:schemeClr>
                </a:solidFill>
              </a:rPr>
              <a:t>Gent</a:t>
            </a:r>
          </a:p>
          <a:p>
            <a:pPr marL="0" indent="0" algn="r">
              <a:buNone/>
            </a:pPr>
            <a:r>
              <a:rPr lang="en-US" sz="2200" dirty="0" smtClean="0">
                <a:solidFill>
                  <a:schemeClr val="bg2">
                    <a:shade val="25000"/>
                  </a:schemeClr>
                </a:solidFill>
              </a:rPr>
              <a:t>Brecht </a:t>
            </a:r>
            <a:r>
              <a:rPr lang="en-US" sz="2200" dirty="0" err="1" smtClean="0">
                <a:solidFill>
                  <a:schemeClr val="bg2">
                    <a:shade val="25000"/>
                  </a:schemeClr>
                </a:solidFill>
              </a:rPr>
              <a:t>Vermeulen</a:t>
            </a:r>
            <a:r>
              <a:rPr lang="en-US" sz="2200" dirty="0" smtClean="0">
                <a:solidFill>
                  <a:schemeClr val="bg2">
                    <a:shade val="2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bg2">
                    <a:shade val="25000"/>
                  </a:schemeClr>
                </a:solidFill>
              </a:rPr>
              <a:t>iMinds</a:t>
            </a:r>
            <a:endParaRPr lang="en-US" sz="2200" dirty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256458"/>
          </a:xfrm>
        </p:spPr>
        <p:txBody>
          <a:bodyPr>
            <a:normAutofit/>
          </a:bodyPr>
          <a:lstStyle/>
          <a:p>
            <a:r>
              <a:rPr lang="en-US" dirty="0" smtClean="0"/>
              <a:t>Earth Observation </a:t>
            </a:r>
            <a:r>
              <a:rPr lang="en-US" dirty="0"/>
              <a:t>system </a:t>
            </a:r>
            <a:r>
              <a:rPr lang="en-US" dirty="0" smtClean="0"/>
              <a:t>- from acquisition </a:t>
            </a:r>
            <a:r>
              <a:rPr lang="en-US" dirty="0"/>
              <a:t>of geo-data </a:t>
            </a:r>
            <a:r>
              <a:rPr lang="en-US" dirty="0" smtClean="0"/>
              <a:t>from </a:t>
            </a:r>
            <a:r>
              <a:rPr lang="en-US" dirty="0"/>
              <a:t>satellites to its </a:t>
            </a:r>
            <a:r>
              <a:rPr lang="en-US" dirty="0" smtClean="0"/>
              <a:t>distribution</a:t>
            </a:r>
          </a:p>
          <a:p>
            <a:pPr lvl="2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8" y="2022457"/>
            <a:ext cx="6485868" cy="47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46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Medianet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16889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ynchronous </a:t>
            </a:r>
            <a:r>
              <a:rPr lang="en-US" dirty="0"/>
              <a:t>wireless </a:t>
            </a:r>
            <a:r>
              <a:rPr lang="en-US" dirty="0" smtClean="0"/>
              <a:t>IP multicasting </a:t>
            </a:r>
            <a:r>
              <a:rPr lang="en-US" dirty="0"/>
              <a:t>over PGM (Pragmatic General </a:t>
            </a:r>
            <a:r>
              <a:rPr lang="en-US" dirty="0" smtClean="0"/>
              <a:t>Multicast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3" y="2075353"/>
            <a:ext cx="7398844" cy="45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46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SSC-Fed4FIRE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capability to process collected sensor data and to provide data streams in the form of easy-configurable data </a:t>
            </a:r>
            <a:r>
              <a:rPr lang="en-US" dirty="0" smtClean="0"/>
              <a:t>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76" y="2706394"/>
            <a:ext cx="6351264" cy="381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46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2" y="192734"/>
            <a:ext cx="8568952" cy="733832"/>
          </a:xfrm>
        </p:spPr>
        <p:txBody>
          <a:bodyPr/>
          <a:lstStyle/>
          <a:p>
            <a:r>
              <a:rPr lang="en-US" dirty="0" smtClean="0"/>
              <a:t>FIRE &amp; Fed4FIRE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60" y="1641580"/>
            <a:ext cx="7037161" cy="4924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7690" y="6525033"/>
            <a:ext cx="653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 figure: FIRE Brochure 2014 (</a:t>
            </a:r>
            <a:r>
              <a:rPr lang="en-US" sz="1200" dirty="0" err="1" smtClean="0"/>
              <a:t>AmpliFIRE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22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647725"/>
          </a:xfrm>
        </p:spPr>
        <p:txBody>
          <a:bodyPr/>
          <a:lstStyle/>
          <a:p>
            <a:r>
              <a:rPr lang="en-US" dirty="0" smtClean="0"/>
              <a:t>Fed4FIRE – general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66648"/>
            <a:ext cx="5904656" cy="10801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IP project coordinated by iMinds</a:t>
            </a:r>
          </a:p>
          <a:p>
            <a:r>
              <a:rPr lang="en-US" sz="2200" dirty="0" smtClean="0"/>
              <a:t>10/2012 - 9/2016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7410" name="Picture 2" descr="http://www.crew-project.eu/sites/default/files/logos/iMi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90" y="1771861"/>
            <a:ext cx="1850722" cy="3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ED4FIRE\SVN\WP9 Exploitation\logo\02-IT-Innovation\iti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59040"/>
            <a:ext cx="646944" cy="646944"/>
          </a:xfrm>
          <a:prstGeom prst="rect">
            <a:avLst/>
          </a:prstGeom>
          <a:noFill/>
        </p:spPr>
      </p:pic>
      <p:pic>
        <p:nvPicPr>
          <p:cNvPr id="1027" name="Picture 3" descr="D:\FED4FIRE\SVN\WP9 Exploitation\logo\03-UPMC\UPMC_cart-blanc-Q_7504-1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59040"/>
            <a:ext cx="1872208" cy="630355"/>
          </a:xfrm>
          <a:prstGeom prst="rect">
            <a:avLst/>
          </a:prstGeom>
          <a:noFill/>
        </p:spPr>
      </p:pic>
      <p:pic>
        <p:nvPicPr>
          <p:cNvPr id="1029" name="Picture 5" descr="http://www.free-t-rex.net/CMS/images/stories/logotype_fokus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72836"/>
            <a:ext cx="2088232" cy="634276"/>
          </a:xfrm>
          <a:prstGeom prst="rect">
            <a:avLst/>
          </a:prstGeom>
          <a:noFill/>
        </p:spPr>
      </p:pic>
      <p:pic>
        <p:nvPicPr>
          <p:cNvPr id="1030" name="Picture 6" descr="C:\Users\wimvdber\Desktop\tu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1731048"/>
            <a:ext cx="943543" cy="698971"/>
          </a:xfrm>
          <a:prstGeom prst="rect">
            <a:avLst/>
          </a:prstGeom>
          <a:noFill/>
        </p:spPr>
      </p:pic>
      <p:pic>
        <p:nvPicPr>
          <p:cNvPr id="1031" name="Picture 7" descr="D:\FED4FIRE\SVN\WP9 Exploitation\logo\06-UEDIN\EPCC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712729"/>
            <a:ext cx="1584176" cy="458479"/>
          </a:xfrm>
          <a:prstGeom prst="rect">
            <a:avLst/>
          </a:prstGeom>
          <a:noFill/>
        </p:spPr>
      </p:pic>
      <p:pic>
        <p:nvPicPr>
          <p:cNvPr id="1033" name="Picture 9" descr="http://gravite.labri.fr/images/INRIA_CHERCHEURS_FR_RV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539638"/>
            <a:ext cx="1555146" cy="559562"/>
          </a:xfrm>
          <a:prstGeom prst="rect">
            <a:avLst/>
          </a:prstGeom>
          <a:noFill/>
        </p:spPr>
      </p:pic>
      <p:pic>
        <p:nvPicPr>
          <p:cNvPr id="1035" name="Picture 11" descr="http://www.topnews.in/files/Nicta-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2448655"/>
            <a:ext cx="652671" cy="722553"/>
          </a:xfrm>
          <a:prstGeom prst="rect">
            <a:avLst/>
          </a:prstGeom>
          <a:noFill/>
        </p:spPr>
      </p:pic>
      <p:pic>
        <p:nvPicPr>
          <p:cNvPr id="1037" name="Picture 13" descr="http://www.tatoo-fp7.eu/tatooweb-d7/sites/default/files/illustrations/Logo-Ato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50" b="20165"/>
          <a:stretch>
            <a:fillRect/>
          </a:stretch>
        </p:blipFill>
        <p:spPr bwMode="auto">
          <a:xfrm>
            <a:off x="4427984" y="2523136"/>
            <a:ext cx="1822547" cy="720080"/>
          </a:xfrm>
          <a:prstGeom prst="rect">
            <a:avLst/>
          </a:prstGeom>
          <a:noFill/>
        </p:spPr>
      </p:pic>
      <p:pic>
        <p:nvPicPr>
          <p:cNvPr id="1039" name="Picture 15" descr="http://www.eled.uowm.gr/sites/default/files/thesalia_en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2667152"/>
            <a:ext cx="2520280" cy="544337"/>
          </a:xfrm>
          <a:prstGeom prst="rect">
            <a:avLst/>
          </a:prstGeom>
          <a:noFill/>
        </p:spPr>
      </p:pic>
      <p:pic>
        <p:nvPicPr>
          <p:cNvPr id="1041" name="Picture 17" descr="http://conference-micronano2010.micro-nano.gr/images/logos/ntua_log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536" y="3315224"/>
            <a:ext cx="1584176" cy="743139"/>
          </a:xfrm>
          <a:prstGeom prst="rect">
            <a:avLst/>
          </a:prstGeom>
          <a:noFill/>
        </p:spPr>
      </p:pic>
      <p:pic>
        <p:nvPicPr>
          <p:cNvPr id="1043" name="Picture 19" descr="D:\FED4FIRE\SVN\WP9 Exploitation\logo\12-UNIVBRIS\univ_bris_1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349" y="3348088"/>
            <a:ext cx="2126643" cy="615208"/>
          </a:xfrm>
          <a:prstGeom prst="rect">
            <a:avLst/>
          </a:prstGeom>
          <a:noFill/>
        </p:spPr>
      </p:pic>
      <p:pic>
        <p:nvPicPr>
          <p:cNvPr id="1044" name="Picture 20" descr="D:\FED4FIRE\SVN\WP9 Exploitation\logo\13-i2CAT\i2CAT-logo-baselin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32040" y="3387232"/>
            <a:ext cx="1350824" cy="631716"/>
          </a:xfrm>
          <a:prstGeom prst="rect">
            <a:avLst/>
          </a:prstGeom>
          <a:noFill/>
        </p:spPr>
      </p:pic>
      <p:pic>
        <p:nvPicPr>
          <p:cNvPr id="1045" name="Picture 21" descr="D:\FED4FIRE\SVN\WP9 Exploitation\logo\14-EUR\Eurescom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488905"/>
            <a:ext cx="1656184" cy="402383"/>
          </a:xfrm>
          <a:prstGeom prst="rect">
            <a:avLst/>
          </a:prstGeom>
          <a:noFill/>
        </p:spPr>
      </p:pic>
      <p:pic>
        <p:nvPicPr>
          <p:cNvPr id="1046" name="Picture 22" descr="D:\FED4FIRE\SVN\WP9 Exploitation\logo\15-DANTE\dante_logo_large_cmyk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79320"/>
            <a:ext cx="1259487" cy="795156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7704" y="4182388"/>
            <a:ext cx="716879" cy="7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 descr="http://www.koreaittimes.com/images/imagecache/medium/NIA%20logo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038372"/>
            <a:ext cx="1955132" cy="93610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472" y="4110380"/>
            <a:ext cx="866924" cy="86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138386"/>
            <a:ext cx="1584776" cy="88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096" y="5198512"/>
            <a:ext cx="764704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5198512"/>
            <a:ext cx="2501026" cy="768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198512"/>
            <a:ext cx="1152128" cy="70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020272" y="5270520"/>
            <a:ext cx="1306868" cy="554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6021288"/>
            <a:ext cx="1239365" cy="692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021288"/>
            <a:ext cx="1368152" cy="648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6052045"/>
            <a:ext cx="2143275" cy="805955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5004048" y="566648"/>
            <a:ext cx="5904656" cy="108012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"/>
              <a:defRPr kumimoji="0" sz="3200" kern="12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Verdana"/>
              <a:buChar char="◦"/>
              <a:defRPr kumimoji="0" sz="27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Total budget: 7.75 MEUR</a:t>
            </a:r>
          </a:p>
          <a:p>
            <a:r>
              <a:rPr lang="en-US" sz="2200" dirty="0" smtClean="0"/>
              <a:t>28 partners</a:t>
            </a:r>
          </a:p>
          <a:p>
            <a:pPr marL="0" indent="0">
              <a:buFont typeface="Wingdings 2"/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81069" y="1499607"/>
            <a:ext cx="8931192" cy="53313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654189" y="4151351"/>
            <a:ext cx="2125975" cy="79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182388"/>
            <a:ext cx="705768" cy="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757051" y="4718188"/>
            <a:ext cx="2140272" cy="1892920"/>
          </a:xfrm>
          <a:prstGeom prst="roundRect">
            <a:avLst/>
          </a:prstGeom>
          <a:solidFill>
            <a:srgbClr val="7F7F7F"/>
          </a:solidFill>
          <a:ln>
            <a:noFill/>
          </a:ln>
          <a:effectLst>
            <a:outerShdw blurRad="1143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38200" y="2667000"/>
            <a:ext cx="7161442" cy="18282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143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b="1" dirty="0" smtClean="0"/>
              <a:t>asic </a:t>
            </a:r>
            <a:r>
              <a:rPr lang="en-US" dirty="0" smtClean="0"/>
              <a:t>A</a:t>
            </a:r>
            <a:r>
              <a:rPr lang="en-US" b="1" dirty="0" smtClean="0"/>
              <a:t>pproach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28" y="5047315"/>
            <a:ext cx="1398991" cy="139899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320129" y="4718188"/>
            <a:ext cx="2140272" cy="18929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143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86" y="5111885"/>
            <a:ext cx="1320981" cy="13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5860728" y="4718188"/>
            <a:ext cx="2140272" cy="1892920"/>
          </a:xfrm>
          <a:prstGeom prst="roundRect">
            <a:avLst/>
          </a:prstGeom>
          <a:solidFill>
            <a:srgbClr val="7F7F7F"/>
          </a:solidFill>
          <a:ln>
            <a:noFill/>
          </a:ln>
          <a:effectLst>
            <a:outerShdw blurRad="1143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2941" y="4869298"/>
            <a:ext cx="1571539" cy="1571539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855218" y="4297649"/>
            <a:ext cx="7039015" cy="617687"/>
            <a:chOff x="855218" y="4297649"/>
            <a:chExt cx="7039015" cy="617687"/>
          </a:xfrm>
        </p:grpSpPr>
        <p:grpSp>
          <p:nvGrpSpPr>
            <p:cNvPr id="3" name="Group 47"/>
            <p:cNvGrpSpPr/>
            <p:nvPr/>
          </p:nvGrpSpPr>
          <p:grpSpPr>
            <a:xfrm>
              <a:off x="855218" y="4307515"/>
              <a:ext cx="1924095" cy="607821"/>
              <a:chOff x="958603" y="4307515"/>
              <a:chExt cx="1924095" cy="60782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8603" y="4307515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16740" y="4307515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74877" y="4307515"/>
                <a:ext cx="607821" cy="607821"/>
              </a:xfrm>
              <a:prstGeom prst="rect">
                <a:avLst/>
              </a:prstGeom>
            </p:spPr>
          </p:pic>
        </p:grpSp>
        <p:grpSp>
          <p:nvGrpSpPr>
            <p:cNvPr id="4" name="Group 45"/>
            <p:cNvGrpSpPr/>
            <p:nvPr/>
          </p:nvGrpSpPr>
          <p:grpSpPr>
            <a:xfrm>
              <a:off x="3412678" y="4302582"/>
              <a:ext cx="1924095" cy="607821"/>
              <a:chOff x="3412678" y="4302582"/>
              <a:chExt cx="1924095" cy="60782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12678" y="4302582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70815" y="4302582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28952" y="4302582"/>
                <a:ext cx="607821" cy="607821"/>
              </a:xfrm>
              <a:prstGeom prst="rect">
                <a:avLst/>
              </a:prstGeom>
            </p:spPr>
          </p:pic>
        </p:grpSp>
        <p:grpSp>
          <p:nvGrpSpPr>
            <p:cNvPr id="5" name="Group 46"/>
            <p:cNvGrpSpPr/>
            <p:nvPr/>
          </p:nvGrpSpPr>
          <p:grpSpPr>
            <a:xfrm>
              <a:off x="5970138" y="4297649"/>
              <a:ext cx="1924095" cy="607821"/>
              <a:chOff x="5970138" y="4297649"/>
              <a:chExt cx="1924095" cy="6078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70138" y="4297649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628275" y="4297649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86412" y="4297649"/>
                <a:ext cx="607821" cy="607821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7683" y="2769679"/>
            <a:ext cx="1713840" cy="12845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50947" y="2809504"/>
            <a:ext cx="1871580" cy="12477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2574" y="2771300"/>
            <a:ext cx="1792629" cy="13098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057400"/>
            <a:ext cx="702798" cy="702798"/>
          </a:xfrm>
          <a:prstGeom prst="rect">
            <a:avLst/>
          </a:prstGeom>
        </p:spPr>
      </p:pic>
      <p:pic>
        <p:nvPicPr>
          <p:cNvPr id="42" name="Picture 2" descr="C:\Users\sbouckae\AppData\Local\Microsoft\Windows\Temporary Internet Files\Content.IE5\WUEFZ020\MC90043261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04" y="12111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sbouckae\AppData\Local\Microsoft\Windows\Temporary Internet Files\Content.IE5\AVBZC3EJ\MC90043261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64" y="12111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sbouckae\AppData\Local\Microsoft\Windows\Temporary Internet Files\Content.IE5\DQNTBFTE\MC90043160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83" y="12111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sbouckae\AppData\Local\Microsoft\Windows\Temporary Internet Files\Content.IE5\C5EX2SAX\MC900432609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44" y="12111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785" y="2895600"/>
            <a:ext cx="1036320" cy="1036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8077200" y="3124200"/>
            <a:ext cx="1018436" cy="7493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6586" y="2057400"/>
            <a:ext cx="702798" cy="7027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2772" y="2057400"/>
            <a:ext cx="702798" cy="702798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514600" y="5257800"/>
            <a:ext cx="5483672" cy="805802"/>
            <a:chOff x="2514600" y="5257800"/>
            <a:chExt cx="5483672" cy="805802"/>
          </a:xfrm>
        </p:grpSpPr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2514600" y="5257800"/>
              <a:ext cx="454472" cy="729602"/>
              <a:chOff x="3676281" y="3079800"/>
              <a:chExt cx="908944" cy="1459203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976821">
                <a:off x="3689537" y="3079800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605337">
                <a:off x="3977404" y="3511601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1239237">
                <a:off x="3676281" y="3931182"/>
                <a:ext cx="607821" cy="607821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5029200" y="5334000"/>
              <a:ext cx="454472" cy="729602"/>
              <a:chOff x="3676281" y="3079800"/>
              <a:chExt cx="908944" cy="1459203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976821">
                <a:off x="3689537" y="3079800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605337">
                <a:off x="3977404" y="3511601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1239237">
                <a:off x="3676281" y="3931182"/>
                <a:ext cx="607821" cy="607821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543800" y="5257800"/>
              <a:ext cx="454472" cy="729602"/>
              <a:chOff x="3676281" y="3079800"/>
              <a:chExt cx="908944" cy="1459203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976821">
                <a:off x="3689537" y="3079800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605337">
                <a:off x="3977404" y="3511601"/>
                <a:ext cx="607821" cy="60782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1239237">
                <a:off x="3676281" y="3931182"/>
                <a:ext cx="607821" cy="607821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2895600" y="416862"/>
            <a:ext cx="5264045" cy="6340114"/>
            <a:chOff x="2895600" y="416862"/>
            <a:chExt cx="5264045" cy="6340114"/>
          </a:xfrm>
        </p:grpSpPr>
        <p:sp>
          <p:nvSpPr>
            <p:cNvPr id="62" name="TextBox 61"/>
            <p:cNvSpPr txBox="1"/>
            <p:nvPr/>
          </p:nvSpPr>
          <p:spPr>
            <a:xfrm>
              <a:off x="3200400" y="6172200"/>
              <a:ext cx="2362200" cy="584776"/>
            </a:xfrm>
            <a:prstGeom prst="rect">
              <a:avLst/>
            </a:prstGeom>
            <a:solidFill>
              <a:srgbClr val="FFFFFF"/>
            </a:solidFill>
            <a:effectLst>
              <a:outerShdw blurRad="114300" dist="1270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Facilities / </a:t>
              </a:r>
              <a:r>
                <a:rPr lang="en-GB" sz="1600" dirty="0" err="1" smtClean="0"/>
                <a:t>Testbeds</a:t>
              </a:r>
              <a:r>
                <a:rPr lang="en-GB" sz="1600" dirty="0" smtClean="0"/>
                <a:t> (WP3-4)</a:t>
              </a:r>
              <a:endParaRPr lang="en-GB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95600" y="3657600"/>
              <a:ext cx="2852063" cy="584776"/>
            </a:xfrm>
            <a:prstGeom prst="rect">
              <a:avLst/>
            </a:prstGeom>
            <a:solidFill>
              <a:srgbClr val="FFFFFF"/>
            </a:solidFill>
            <a:effectLst>
              <a:outerShdw blurRad="114300" dist="1270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Common Federation Tools </a:t>
              </a:r>
            </a:p>
            <a:p>
              <a:pPr algn="ctr"/>
              <a:r>
                <a:rPr lang="en-GB" sz="1600" dirty="0" smtClean="0"/>
                <a:t>(WP5-6-7-8)</a:t>
              </a:r>
              <a:endParaRPr lang="en-GB" sz="16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2800" y="1676400"/>
              <a:ext cx="1828800" cy="584776"/>
            </a:xfrm>
            <a:prstGeom prst="rect">
              <a:avLst/>
            </a:prstGeom>
            <a:solidFill>
              <a:srgbClr val="FFFFFF"/>
            </a:solidFill>
            <a:effectLst>
              <a:outerShdw blurRad="114300" dist="1270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Experimenters</a:t>
              </a:r>
            </a:p>
            <a:p>
              <a:pPr algn="ctr"/>
              <a:r>
                <a:rPr lang="en-GB" sz="1600" dirty="0" smtClean="0"/>
                <a:t>(WP10)</a:t>
              </a:r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30845" y="416862"/>
              <a:ext cx="1828800" cy="584776"/>
            </a:xfrm>
            <a:prstGeom prst="rect">
              <a:avLst/>
            </a:prstGeom>
            <a:solidFill>
              <a:srgbClr val="FFFFFF"/>
            </a:solidFill>
            <a:effectLst>
              <a:outerShdw blurRad="114300" dist="1270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Architecture</a:t>
              </a:r>
            </a:p>
            <a:p>
              <a:pPr algn="ctr"/>
              <a:r>
                <a:rPr lang="en-GB" sz="1600" dirty="0" smtClean="0"/>
                <a:t>(WP2)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68139" y="2800455"/>
            <a:ext cx="1488649" cy="1249276"/>
            <a:chOff x="7068477" y="1176399"/>
            <a:chExt cx="1488649" cy="1249276"/>
          </a:xfrm>
        </p:grpSpPr>
        <p:sp>
          <p:nvSpPr>
            <p:cNvPr id="72" name="Rectangle 71"/>
            <p:cNvSpPr/>
            <p:nvPr/>
          </p:nvSpPr>
          <p:spPr>
            <a:xfrm>
              <a:off x="7068477" y="1176399"/>
              <a:ext cx="1488649" cy="12492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  <a:softEdge rad="1016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351299" y="1437153"/>
              <a:ext cx="923005" cy="727768"/>
              <a:chOff x="7987778" y="667256"/>
              <a:chExt cx="923005" cy="72776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87778" y="687102"/>
                <a:ext cx="385382" cy="385382"/>
              </a:xfrm>
              <a:prstGeom prst="rect">
                <a:avLst/>
              </a:prstGeom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4098" y="1031131"/>
                <a:ext cx="363892" cy="363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77869" y="667256"/>
                <a:ext cx="432914" cy="4329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94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Timing </a:t>
            </a:r>
            <a:r>
              <a:rPr lang="en-US" sz="2800" dirty="0" smtClean="0"/>
              <a:t>(project start: 1 Oct 2012)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6937"/>
              </p:ext>
            </p:extLst>
          </p:nvPr>
        </p:nvGraphicFramePr>
        <p:xfrm>
          <a:off x="107519" y="1124744"/>
          <a:ext cx="8932571" cy="2022406"/>
        </p:xfrm>
        <a:graphic>
          <a:graphicData uri="http://schemas.openxmlformats.org/drawingml/2006/table">
            <a:tbl>
              <a:tblPr/>
              <a:tblGrid>
                <a:gridCol w="41597"/>
                <a:gridCol w="313562"/>
                <a:gridCol w="2006796"/>
                <a:gridCol w="508667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125424"/>
                <a:gridCol w="41597"/>
              </a:tblGrid>
              <a:tr h="107476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6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Verdana"/>
                        </a:rPr>
                        <a:t>Step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Verdana"/>
                        </a:rPr>
                        <a:t>DEVELOPMENT CYCLES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Verdana"/>
                        </a:rPr>
                        <a:t>WP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Verdana"/>
                        </a:rPr>
                        <a:t>Month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Verdana"/>
                        </a:rPr>
                        <a:t>Sustainable mode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4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0" i="0" u="none" strike="noStrike"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Requirements gathering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WP3-4-8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Architecture and Release Plan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WP2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Detailed specifications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WP5-6-7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Implementation and alfa-testing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WP3-7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Beta- and interoperability testing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WP3-7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Deployment on facilities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WP3-4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36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Operational with FLS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WP3-4-8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979" marR="6979" marT="69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55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effectLst/>
                        <a:latin typeface="Verdana"/>
                      </a:endParaRPr>
                    </a:p>
                  </a:txBody>
                  <a:tcPr marL="6979" marR="6979" marT="69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65915"/>
              </p:ext>
            </p:extLst>
          </p:nvPr>
        </p:nvGraphicFramePr>
        <p:xfrm>
          <a:off x="84684" y="3356992"/>
          <a:ext cx="9108528" cy="2553125"/>
        </p:xfrm>
        <a:graphic>
          <a:graphicData uri="http://schemas.openxmlformats.org/drawingml/2006/table">
            <a:tbl>
              <a:tblPr/>
              <a:tblGrid>
                <a:gridCol w="42217"/>
                <a:gridCol w="315284"/>
                <a:gridCol w="2017813"/>
                <a:gridCol w="511460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126113"/>
                <a:gridCol w="42217"/>
                <a:gridCol w="126113"/>
              </a:tblGrid>
              <a:tr h="132808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26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Verdana"/>
                        </a:rPr>
                        <a:t>EXPERIMENT CYCLES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1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Call open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Negotiation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Detailed design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Experiment set-up and implementation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Experiment execution and validation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Final reporting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WP10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08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First wave of experimentation facilities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25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Second wave of experimentation facilities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51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469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Verdana"/>
                        </a:rPr>
                        <a:t>CYCLE 1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Verdana"/>
                        </a:rPr>
                        <a:t>CYCLE 2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Verdana"/>
                        </a:rPr>
                        <a:t>CYCLE 3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dirty="0" smtClean="0">
                          <a:effectLst/>
                          <a:latin typeface="+mn-lt"/>
                        </a:rPr>
                        <a:t>SME</a:t>
                      </a:r>
                      <a:r>
                        <a:rPr lang="en-US" sz="600" b="1" i="0" u="none" strike="noStrike" baseline="0" dirty="0" smtClean="0">
                          <a:effectLst/>
                          <a:latin typeface="+mn-lt"/>
                        </a:rPr>
                        <a:t> calls</a:t>
                      </a:r>
                      <a:endParaRPr lang="en-US" sz="6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392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8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808080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6200000" flipH="1">
            <a:off x="4737513" y="4584244"/>
            <a:ext cx="1651000" cy="635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84391" y="2120106"/>
            <a:ext cx="1752600" cy="1588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59343" y="3325019"/>
            <a:ext cx="4165600" cy="476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Fed4FIRE facilities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21030"/>
            <a:ext cx="8928992" cy="58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67744" y="3429000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err="1" smtClean="0">
                <a:solidFill>
                  <a:prstClr val="white"/>
                </a:solidFill>
              </a:rPr>
              <a:t>PlanetLab</a:t>
            </a:r>
            <a:r>
              <a:rPr lang="nl-BE" sz="1200" dirty="0" smtClean="0">
                <a:solidFill>
                  <a:prstClr val="white"/>
                </a:solidFill>
              </a:rPr>
              <a:t> </a:t>
            </a:r>
            <a:r>
              <a:rPr lang="nl-BE" sz="1200" dirty="0" err="1" smtClean="0">
                <a:solidFill>
                  <a:prstClr val="white"/>
                </a:solidFill>
              </a:rPr>
              <a:t>Europe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576" y="2492896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UNIVBRIS OFELIA </a:t>
            </a:r>
            <a:r>
              <a:rPr lang="nl-BE" sz="1200" dirty="0" err="1" smtClean="0">
                <a:solidFill>
                  <a:prstClr val="white"/>
                </a:solidFill>
              </a:rPr>
              <a:t>island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55976" y="2204864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err="1" smtClean="0">
                <a:solidFill>
                  <a:prstClr val="white"/>
                </a:solidFill>
              </a:rPr>
              <a:t>FuSeCo</a:t>
            </a:r>
            <a:r>
              <a:rPr lang="nl-BE" sz="1200" dirty="0" smtClean="0">
                <a:solidFill>
                  <a:prstClr val="white"/>
                </a:solidFill>
              </a:rPr>
              <a:t> </a:t>
            </a:r>
            <a:r>
              <a:rPr lang="nl-BE" sz="1200" dirty="0" err="1" smtClean="0">
                <a:solidFill>
                  <a:prstClr val="white"/>
                </a:solidFill>
              </a:rPr>
              <a:t>playground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95735" y="5298280"/>
            <a:ext cx="1907913" cy="24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i2CAT OFELIA </a:t>
            </a:r>
            <a:r>
              <a:rPr lang="nl-BE" sz="1200" dirty="0" err="1" smtClean="0">
                <a:solidFill>
                  <a:prstClr val="white"/>
                </a:solidFill>
              </a:rPr>
              <a:t>island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486916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Smart Santander </a:t>
            </a:r>
            <a:r>
              <a:rPr lang="nl-BE" sz="1200" dirty="0" err="1" smtClean="0">
                <a:solidFill>
                  <a:prstClr val="white"/>
                </a:solidFill>
              </a:rPr>
              <a:t>facility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2160" y="616530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NETMODE wireless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16216" y="551723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NITOS wireless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7624" y="3573016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Grid’5000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19672" y="105273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EPCC </a:t>
            </a:r>
            <a:r>
              <a:rPr lang="nl-BE" sz="1200" dirty="0" err="1" smtClean="0">
                <a:solidFill>
                  <a:prstClr val="white"/>
                </a:solidFill>
              </a:rPr>
              <a:t>BonFIRE</a:t>
            </a:r>
            <a:r>
              <a:rPr lang="nl-BE" sz="1200" dirty="0" smtClean="0">
                <a:solidFill>
                  <a:prstClr val="white"/>
                </a:solidFill>
              </a:rPr>
              <a:t>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39752" y="2636912"/>
            <a:ext cx="16561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iLab.t </a:t>
            </a:r>
            <a:r>
              <a:rPr lang="nl-BE" sz="1200" dirty="0" err="1" smtClean="0">
                <a:solidFill>
                  <a:prstClr val="white"/>
                </a:solidFill>
              </a:rPr>
              <a:t>Virtual</a:t>
            </a:r>
            <a:r>
              <a:rPr lang="nl-BE" sz="1200" dirty="0" smtClean="0">
                <a:solidFill>
                  <a:prstClr val="white"/>
                </a:solidFill>
              </a:rPr>
              <a:t> Wall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2320" y="1474228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err="1" smtClean="0">
                <a:solidFill>
                  <a:prstClr val="white"/>
                </a:solidFill>
              </a:rPr>
              <a:t>Sydney</a:t>
            </a:r>
            <a:r>
              <a:rPr lang="nl-BE" sz="1200" dirty="0" smtClean="0">
                <a:solidFill>
                  <a:prstClr val="white"/>
                </a:solidFill>
              </a:rPr>
              <a:t>: NORBIT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320" y="2122300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Korea: KOREN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39752" y="2996952"/>
            <a:ext cx="16561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iLab.t Wireless lab</a:t>
            </a:r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64516" name="Picture 4" descr="http://www.webestigate.com/wp-content/uploads/2011/04/Open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673152" cy="445419"/>
          </a:xfrm>
          <a:prstGeom prst="rect">
            <a:avLst/>
          </a:prstGeom>
          <a:noFill/>
        </p:spPr>
      </p:pic>
      <p:pic>
        <p:nvPicPr>
          <p:cNvPr id="27" name="Picture 4" descr="http://www.webestigate.com/wp-content/uploads/2011/04/Open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442" y="4880130"/>
            <a:ext cx="673152" cy="445419"/>
          </a:xfrm>
          <a:prstGeom prst="rect">
            <a:avLst/>
          </a:prstGeom>
          <a:noFill/>
        </p:spPr>
      </p:pic>
      <p:pic>
        <p:nvPicPr>
          <p:cNvPr id="64518" name="Picture 6" descr="http://www.atpeaz.com/wp-content/uploads/2010/09/logo_abgn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309320"/>
            <a:ext cx="916343" cy="362372"/>
          </a:xfrm>
          <a:prstGeom prst="rect">
            <a:avLst/>
          </a:prstGeom>
          <a:noFill/>
        </p:spPr>
      </p:pic>
      <p:pic>
        <p:nvPicPr>
          <p:cNvPr id="29" name="Picture 6" descr="http://www.atpeaz.com/wp-content/uploads/2010/09/logo_abgn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445224"/>
            <a:ext cx="916343" cy="362372"/>
          </a:xfrm>
          <a:prstGeom prst="rect">
            <a:avLst/>
          </a:prstGeom>
          <a:noFill/>
        </p:spPr>
      </p:pic>
      <p:pic>
        <p:nvPicPr>
          <p:cNvPr id="30" name="Picture 6" descr="http://www.atpeaz.com/wp-content/uploads/2010/09/logo_abgn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17676"/>
            <a:ext cx="916343" cy="362372"/>
          </a:xfrm>
          <a:prstGeom prst="rect">
            <a:avLst/>
          </a:prstGeom>
          <a:noFill/>
        </p:spPr>
      </p:pic>
      <p:pic>
        <p:nvPicPr>
          <p:cNvPr id="31" name="Picture 6" descr="http://www.atpeaz.com/wp-content/uploads/2010/09/logo_abgn_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721" y="3284984"/>
            <a:ext cx="916343" cy="362372"/>
          </a:xfrm>
          <a:prstGeom prst="rect">
            <a:avLst/>
          </a:prstGeom>
          <a:noFill/>
        </p:spPr>
      </p:pic>
      <p:pic>
        <p:nvPicPr>
          <p:cNvPr id="32" name="Picture 13" descr="http://www.avrev.com/images/stories/news/March10/Zigb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673" y="3284984"/>
            <a:ext cx="339038" cy="312958"/>
          </a:xfrm>
          <a:prstGeom prst="rect">
            <a:avLst/>
          </a:prstGeom>
          <a:noFill/>
        </p:spPr>
      </p:pic>
      <p:pic>
        <p:nvPicPr>
          <p:cNvPr id="33" name="Picture 13" descr="http://www.avrev.com/images/stories/news/March10/Zigb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39038" cy="312958"/>
          </a:xfrm>
          <a:prstGeom prst="rect">
            <a:avLst/>
          </a:prstGeom>
          <a:noFill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038" y="4005064"/>
            <a:ext cx="521634" cy="48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648072" cy="49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http://www.philsimonsystems.com/wp-content/woo_uploads/685-Cloud-Computing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087" y="1008111"/>
            <a:ext cx="827585" cy="620689"/>
          </a:xfrm>
          <a:prstGeom prst="rect">
            <a:avLst/>
          </a:prstGeom>
          <a:noFill/>
        </p:spPr>
      </p:pic>
      <p:pic>
        <p:nvPicPr>
          <p:cNvPr id="38" name="Picture 4" descr="http://www.webestigate.com/wp-content/uploads/2011/04/Open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2726" y="2136025"/>
            <a:ext cx="673152" cy="445419"/>
          </a:xfrm>
          <a:prstGeom prst="rect">
            <a:avLst/>
          </a:prstGeom>
          <a:noFill/>
        </p:spPr>
      </p:pic>
      <p:pic>
        <p:nvPicPr>
          <p:cNvPr id="64530" name="Picture 18" descr="http://blogs.forrester.com/f/b/users/JBELISSENT/wordcloud_smartcityj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01209"/>
            <a:ext cx="1050573" cy="432048"/>
          </a:xfrm>
          <a:prstGeom prst="rect">
            <a:avLst/>
          </a:prstGeom>
          <a:noFill/>
        </p:spPr>
      </p:pic>
      <p:pic>
        <p:nvPicPr>
          <p:cNvPr id="64534" name="Picture 22" descr="http://khairul07.files.wordpress.com/2010/03/openepc_logo_en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84"/>
          <a:stretch>
            <a:fillRect/>
          </a:stretch>
        </p:blipFill>
        <p:spPr bwMode="auto">
          <a:xfrm>
            <a:off x="5220072" y="1772816"/>
            <a:ext cx="720080" cy="429656"/>
          </a:xfrm>
          <a:prstGeom prst="rect">
            <a:avLst/>
          </a:prstGeom>
          <a:noFill/>
        </p:spPr>
      </p:pic>
      <p:pic>
        <p:nvPicPr>
          <p:cNvPr id="64536" name="Picture 24" descr="http://www.openimscore.org/docs/OSIMS-Raute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60325"/>
            <a:ext cx="723342" cy="744539"/>
          </a:xfrm>
          <a:prstGeom prst="rect">
            <a:avLst/>
          </a:prstGeom>
          <a:noFill/>
        </p:spPr>
      </p:pic>
      <p:pic>
        <p:nvPicPr>
          <p:cNvPr id="64539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1003171" cy="5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0" name="Picture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944880" cy="48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6" name="Picture 34" descr="http://www.uky.emulab.net/builtwith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1911071"/>
            <a:ext cx="792088" cy="221785"/>
          </a:xfrm>
          <a:prstGeom prst="rect">
            <a:avLst/>
          </a:prstGeom>
          <a:noFill/>
        </p:spPr>
      </p:pic>
      <p:pic>
        <p:nvPicPr>
          <p:cNvPr id="36" name="Picture 4" descr="http://www.webestigate.com/wp-content/uploads/2011/04/Open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673152" cy="445419"/>
          </a:xfrm>
          <a:prstGeom prst="rect">
            <a:avLst/>
          </a:prstGeom>
          <a:noFill/>
        </p:spPr>
      </p:pic>
      <p:pic>
        <p:nvPicPr>
          <p:cNvPr id="37" name="Picture 12" descr="http://www.philsimonsystems.com/wp-content/woo_uploads/685-Cloud-Computing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6343" y="1512167"/>
            <a:ext cx="827585" cy="620689"/>
          </a:xfrm>
          <a:prstGeom prst="rect">
            <a:avLst/>
          </a:prstGeom>
          <a:noFill/>
        </p:spPr>
      </p:pic>
      <p:pic>
        <p:nvPicPr>
          <p:cNvPr id="39" name="Picture 12" descr="http://www.philsimonsystems.com/wp-content/woo_uploads/685-Cloud-Computing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861048"/>
            <a:ext cx="827585" cy="620689"/>
          </a:xfrm>
          <a:prstGeom prst="rect">
            <a:avLst/>
          </a:prstGeom>
          <a:noFill/>
        </p:spPr>
      </p:pic>
      <p:sp>
        <p:nvSpPr>
          <p:cNvPr id="40" name="Right Arrow 39"/>
          <p:cNvSpPr/>
          <p:nvPr/>
        </p:nvSpPr>
        <p:spPr>
          <a:xfrm>
            <a:off x="7596336" y="3299878"/>
            <a:ext cx="1296144" cy="432048"/>
          </a:xfrm>
          <a:prstGeom prst="rightArrow">
            <a:avLst/>
          </a:prstGeom>
          <a:solidFill>
            <a:srgbClr val="008000"/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000" dirty="0" smtClean="0">
                <a:solidFill>
                  <a:prstClr val="white"/>
                </a:solidFill>
              </a:rPr>
              <a:t>Outside EU</a:t>
            </a:r>
            <a:endParaRPr lang="nl-BE" sz="1000" dirty="0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524328" y="970172"/>
            <a:ext cx="1296144" cy="432048"/>
          </a:xfrm>
          <a:prstGeom prst="rightArrow">
            <a:avLst/>
          </a:prstGeom>
          <a:solidFill>
            <a:srgbClr val="008000"/>
          </a:solidFill>
          <a:ln>
            <a:solidFill>
              <a:srgbClr val="3B64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000" dirty="0" smtClean="0">
                <a:solidFill>
                  <a:prstClr val="white"/>
                </a:solidFill>
              </a:rPr>
              <a:t>Outside EU</a:t>
            </a:r>
            <a:endParaRPr lang="nl-BE" sz="1000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2559" y="577867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UC3M optical access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7" y="5921707"/>
            <a:ext cx="500129" cy="375097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457790" y="2757516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Stanford optical access testbed</a:t>
            </a:r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927" y="2787252"/>
            <a:ext cx="500129" cy="37509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211700" y="5629112"/>
            <a:ext cx="1907913" cy="24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UPC community lab</a:t>
            </a:r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34" y="5491712"/>
            <a:ext cx="600626" cy="41856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2196180" y="5959944"/>
            <a:ext cx="2169850" cy="2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nl-BE" sz="1200" dirty="0" smtClean="0">
                <a:solidFill>
                  <a:prstClr val="white"/>
                </a:solidFill>
              </a:rPr>
              <a:t>UMA LTE performance lab</a:t>
            </a:r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102" y="6196139"/>
            <a:ext cx="523274" cy="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6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0088"/>
            <a:ext cx="8568952" cy="733832"/>
          </a:xfrm>
        </p:spPr>
        <p:txBody>
          <a:bodyPr/>
          <a:lstStyle/>
          <a:p>
            <a:r>
              <a:rPr lang="en-US" dirty="0" smtClean="0"/>
              <a:t>Experimenter tools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52" y="697040"/>
            <a:ext cx="1512168" cy="1879409"/>
          </a:xfrm>
          <a:prstGeom prst="rect">
            <a:avLst/>
          </a:prstGeom>
        </p:spPr>
      </p:pic>
      <p:pic>
        <p:nvPicPr>
          <p:cNvPr id="4" name="Picture 3" descr="Jfed_APPkleu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43" y="1054180"/>
            <a:ext cx="1279377" cy="1305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159" y="941524"/>
            <a:ext cx="106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Silom"/>
                <a:cs typeface="Silom"/>
              </a:rPr>
              <a:t>jFed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lom"/>
              <a:cs typeface="Silom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23528" y="3828534"/>
            <a:ext cx="8568952" cy="31748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Significant improvements achieved</a:t>
            </a:r>
          </a:p>
          <a:p>
            <a:pPr lvl="1"/>
            <a:r>
              <a:rPr lang="en-US" b="1" dirty="0" smtClean="0"/>
              <a:t>MySlice</a:t>
            </a:r>
            <a:r>
              <a:rPr lang="en-US" dirty="0" smtClean="0"/>
              <a:t>: overhauled the platform, new plug-ins</a:t>
            </a:r>
          </a:p>
          <a:p>
            <a:pPr lvl="1"/>
            <a:r>
              <a:rPr lang="en-US" b="1" dirty="0" smtClean="0"/>
              <a:t>jFed</a:t>
            </a:r>
            <a:r>
              <a:rPr lang="en-US" dirty="0" smtClean="0"/>
              <a:t>: significant increase in functionality</a:t>
            </a:r>
          </a:p>
          <a:p>
            <a:pPr lvl="1"/>
            <a:r>
              <a:rPr lang="en-US" b="1" dirty="0" smtClean="0"/>
              <a:t>NEPI</a:t>
            </a:r>
            <a:r>
              <a:rPr lang="en-US" dirty="0" smtClean="0"/>
              <a:t>: overhauled platform and increased functionality</a:t>
            </a:r>
          </a:p>
          <a:p>
            <a:pPr lvl="1"/>
            <a:r>
              <a:rPr lang="en-US" b="1" dirty="0" smtClean="0"/>
              <a:t>OMF</a:t>
            </a:r>
            <a:r>
              <a:rPr lang="en-US" dirty="0"/>
              <a:t>: </a:t>
            </a:r>
            <a:r>
              <a:rPr lang="en-US" dirty="0" smtClean="0"/>
              <a:t>stability </a:t>
            </a:r>
            <a:r>
              <a:rPr lang="en-US" dirty="0"/>
              <a:t>(24/7); </a:t>
            </a:r>
            <a:r>
              <a:rPr lang="en-US" dirty="0" err="1" smtClean="0"/>
              <a:t>vectortypes</a:t>
            </a:r>
            <a:r>
              <a:rPr lang="en-US" dirty="0" smtClean="0"/>
              <a:t> </a:t>
            </a:r>
            <a:r>
              <a:rPr lang="en-US" dirty="0"/>
              <a:t>(spectrum sensing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OML</a:t>
            </a:r>
            <a:r>
              <a:rPr lang="en-US" dirty="0" smtClean="0"/>
              <a:t>: scalability</a:t>
            </a:r>
            <a:r>
              <a:rPr lang="en-US" dirty="0"/>
              <a:t>; </a:t>
            </a:r>
            <a:r>
              <a:rPr lang="en-US" dirty="0" smtClean="0"/>
              <a:t>new </a:t>
            </a:r>
            <a:r>
              <a:rPr lang="en-US" dirty="0"/>
              <a:t>transport (AMQP)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345112"/>
            <a:ext cx="2304256" cy="6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9233" y="2624374"/>
            <a:ext cx="2016224" cy="884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3477" y="2637811"/>
            <a:ext cx="113696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0064"/>
            <a:ext cx="8568952" cy="733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number of </a:t>
            </a:r>
            <a:br>
              <a:rPr lang="en-US" dirty="0" smtClean="0"/>
            </a:br>
            <a:r>
              <a:rPr lang="en-US" dirty="0" smtClean="0"/>
              <a:t>Open Call 1 </a:t>
            </a:r>
            <a:br>
              <a:rPr lang="en-US" dirty="0" smtClean="0"/>
            </a:br>
            <a:r>
              <a:rPr lang="en-US" dirty="0" smtClean="0"/>
              <a:t>submissions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70"/>
          <a:stretch/>
        </p:blipFill>
        <p:spPr>
          <a:xfrm>
            <a:off x="4043694" y="479296"/>
            <a:ext cx="4919264" cy="1540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24" y="2019534"/>
            <a:ext cx="7523655" cy="47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31495</TotalTime>
  <Words>1215</Words>
  <Application>Microsoft Office PowerPoint</Application>
  <PresentationFormat>On-screen Show (4:3)</PresentationFormat>
  <Paragraphs>707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PowerPoint Presentation</vt:lpstr>
      <vt:lpstr>FGRE: FIRE resources </vt:lpstr>
      <vt:lpstr>FIRE &amp; Fed4FIRE</vt:lpstr>
      <vt:lpstr>Fed4FIRE – general info</vt:lpstr>
      <vt:lpstr>Basic Approach</vt:lpstr>
      <vt:lpstr>Timing (project start: 1 Oct 2012)</vt:lpstr>
      <vt:lpstr>Fed4FIRE facilities</vt:lpstr>
      <vt:lpstr>Experimenter tools</vt:lpstr>
      <vt:lpstr>High number of  Open Call 1  submissions</vt:lpstr>
      <vt:lpstr>Additional usage of cycle 1 release</vt:lpstr>
      <vt:lpstr>Interconnectivity</vt:lpstr>
      <vt:lpstr>Sustainability</vt:lpstr>
      <vt:lpstr>Potential business scenarios</vt:lpstr>
      <vt:lpstr>Initial proposed business scenario</vt:lpstr>
      <vt:lpstr>Monitoring &amp; testing</vt:lpstr>
      <vt:lpstr>Facility Monitoring</vt:lpstr>
      <vt:lpstr>Tutorials/summer schools: stress testing</vt:lpstr>
      <vt:lpstr>Some experiments</vt:lpstr>
      <vt:lpstr>GEC 20 demo</vt:lpstr>
      <vt:lpstr>Geo-Cloud</vt:lpstr>
      <vt:lpstr>Medianet</vt:lpstr>
      <vt:lpstr>SSC-Fed4FIRE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X</dc:title>
  <dc:creator>wimvdber</dc:creator>
  <cp:lastModifiedBy>IBCN</cp:lastModifiedBy>
  <cp:revision>1923</cp:revision>
  <dcterms:created xsi:type="dcterms:W3CDTF">2013-07-11T17:22:20Z</dcterms:created>
  <dcterms:modified xsi:type="dcterms:W3CDTF">2014-07-07T07:32:17Z</dcterms:modified>
</cp:coreProperties>
</file>